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6"/>
  </p:notesMasterIdLst>
  <p:sldIdLst>
    <p:sldId id="257" r:id="rId4"/>
    <p:sldId id="353" r:id="rId5"/>
    <p:sldId id="258" r:id="rId6"/>
    <p:sldId id="262" r:id="rId7"/>
    <p:sldId id="383" r:id="rId8"/>
    <p:sldId id="263" r:id="rId9"/>
    <p:sldId id="358" r:id="rId10"/>
    <p:sldId id="376" r:id="rId11"/>
    <p:sldId id="377" r:id="rId12"/>
    <p:sldId id="360" r:id="rId13"/>
    <p:sldId id="362" r:id="rId14"/>
    <p:sldId id="366" r:id="rId15"/>
    <p:sldId id="367" r:id="rId16"/>
    <p:sldId id="378" r:id="rId17"/>
    <p:sldId id="368" r:id="rId18"/>
    <p:sldId id="370" r:id="rId19"/>
    <p:sldId id="379" r:id="rId20"/>
    <p:sldId id="372" r:id="rId21"/>
    <p:sldId id="373" r:id="rId22"/>
    <p:sldId id="374" r:id="rId23"/>
    <p:sldId id="381"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A1B10D-3E55-4AFC-A9BE-B3A666B06CA3}">
          <p14:sldIdLst>
            <p14:sldId id="257"/>
          </p14:sldIdLst>
        </p14:section>
        <p14:section name="Broader Objective of the Idea" id="{7DAEB39A-A3BA-4907-82EA-9E564021BBCC}">
          <p14:sldIdLst>
            <p14:sldId id="353"/>
            <p14:sldId id="258"/>
            <p14:sldId id="262"/>
            <p14:sldId id="383"/>
            <p14:sldId id="263"/>
            <p14:sldId id="358"/>
            <p14:sldId id="376"/>
            <p14:sldId id="377"/>
          </p14:sldIdLst>
        </p14:section>
        <p14:section name="Why LPU Online" id="{7CB96E9F-B933-4528-8FAB-20914A01A49B}">
          <p14:sldIdLst>
            <p14:sldId id="360"/>
            <p14:sldId id="362"/>
            <p14:sldId id="366"/>
            <p14:sldId id="367"/>
            <p14:sldId id="378"/>
            <p14:sldId id="368"/>
            <p14:sldId id="370"/>
            <p14:sldId id="379"/>
          </p14:sldIdLst>
        </p14:section>
        <p14:section name="Testimonials" id="{C478C695-ED20-47E5-9944-1ED4A36B426F}">
          <p14:sldIdLst>
            <p14:sldId id="372"/>
            <p14:sldId id="373"/>
            <p14:sldId id="374"/>
            <p14:sldId id="381"/>
          </p14:sldIdLst>
        </p14:section>
        <p14:section name="Contact details" id="{063245C1-0674-4E4A-872F-64DFF3B96353}">
          <p14:sldIdLst>
            <p14:sldId id="271"/>
          </p14:sldIdLst>
        </p14:section>
      </p14:sectionLst>
    </p:ex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54"/>
    <a:srgbClr val="002060"/>
    <a:srgbClr val="F68220"/>
    <a:srgbClr val="FF5D2E"/>
    <a:srgbClr val="1398B8"/>
    <a:srgbClr val="858585"/>
    <a:srgbClr val="00175E"/>
    <a:srgbClr val="7DCDCE"/>
    <a:srgbClr val="4D52A6"/>
    <a:srgbClr val="098E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4" autoAdjust="0"/>
    <p:restoredTop sz="94660"/>
  </p:normalViewPr>
  <p:slideViewPr>
    <p:cSldViewPr snapToGrid="0">
      <p:cViewPr>
        <p:scale>
          <a:sx n="66" d="100"/>
          <a:sy n="66" d="100"/>
        </p:scale>
        <p:origin x="240" y="-312"/>
      </p:cViewPr>
      <p:guideLst>
        <p:guide orient="horz" pos="1872"/>
        <p:guide pos="3840"/>
      </p:guideLst>
    </p:cSldViewPr>
  </p:slideViewPr>
  <p:notesTextViewPr>
    <p:cViewPr>
      <p:scale>
        <a:sx n="1" d="1"/>
        <a:sy n="1" d="1"/>
      </p:scale>
      <p:origin x="0" y="0"/>
    </p:cViewPr>
  </p:notesTextViewPr>
  <p:sorterViewPr>
    <p:cViewPr>
      <p:scale>
        <a:sx n="100" d="100"/>
        <a:sy n="100" d="100"/>
      </p:scale>
      <p:origin x="0" y="-74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AD5E1-DC42-405E-8BD0-B69C42AA2CC2}" type="datetimeFigureOut">
              <a:rPr lang="en-US" smtClean="0"/>
              <a:t>8/8/2023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48235-7036-4626-B27E-ED3AFA9CCAD6}" type="slidenum">
              <a:rPr lang="en-US" smtClean="0"/>
              <a:t>‹#›</a:t>
            </a:fld>
            <a:endParaRPr lang="en-US"/>
          </a:p>
        </p:txBody>
      </p:sp>
    </p:spTree>
    <p:extLst>
      <p:ext uri="{BB962C8B-B14F-4D97-AF65-F5344CB8AC3E}">
        <p14:creationId xmlns:p14="http://schemas.microsoft.com/office/powerpoint/2010/main" val="400075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598E2-62AE-2C9F-BCF9-E23050BB9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C25E9E-A747-A0C8-7B75-845B7D5D77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97553B-65BC-B783-C152-8E291B553496}"/>
              </a:ext>
            </a:extLst>
          </p:cNvPr>
          <p:cNvSpPr>
            <a:spLocks noGrp="1"/>
          </p:cNvSpPr>
          <p:nvPr>
            <p:ph type="dt" sz="half" idx="10"/>
          </p:nvPr>
        </p:nvSpPr>
        <p:spPr/>
        <p:txBody>
          <a:bodyPr/>
          <a:lstStyle/>
          <a:p>
            <a:fld id="{78AF918A-99B9-42B4-B554-9163EDBE02E0}" type="datetime1">
              <a:rPr lang="en-US" smtClean="0"/>
              <a:t>8/8/2023</a:t>
            </a:fld>
            <a:endParaRPr lang="en-US"/>
          </a:p>
        </p:txBody>
      </p:sp>
      <p:sp>
        <p:nvSpPr>
          <p:cNvPr id="5" name="Footer Placeholder 4">
            <a:extLst>
              <a:ext uri="{FF2B5EF4-FFF2-40B4-BE49-F238E27FC236}">
                <a16:creationId xmlns:a16="http://schemas.microsoft.com/office/drawing/2014/main" id="{6FBED24F-157F-C579-F236-8844B128933B}"/>
              </a:ext>
            </a:extLst>
          </p:cNvPr>
          <p:cNvSpPr>
            <a:spLocks noGrp="1"/>
          </p:cNvSpPr>
          <p:nvPr>
            <p:ph type="ftr" sz="quarter" idx="11"/>
          </p:nvPr>
        </p:nvSpPr>
        <p:spPr/>
        <p:txBody>
          <a:bodyPr/>
          <a:lstStyle/>
          <a:p>
            <a:r>
              <a:rPr lang="en-US"/>
              <a:t>2023 © Copyright LPU Online</a:t>
            </a:r>
          </a:p>
        </p:txBody>
      </p:sp>
      <p:sp>
        <p:nvSpPr>
          <p:cNvPr id="6" name="Slide Number Placeholder 5">
            <a:extLst>
              <a:ext uri="{FF2B5EF4-FFF2-40B4-BE49-F238E27FC236}">
                <a16:creationId xmlns:a16="http://schemas.microsoft.com/office/drawing/2014/main" id="{E9293F6E-724A-B539-01F6-CED8785FFFEE}"/>
              </a:ext>
            </a:extLst>
          </p:cNvPr>
          <p:cNvSpPr>
            <a:spLocks noGrp="1"/>
          </p:cNvSpPr>
          <p:nvPr>
            <p:ph type="sldNum" sz="quarter" idx="12"/>
          </p:nvPr>
        </p:nvSpPr>
        <p:spPr/>
        <p:txBody>
          <a:bodyPr/>
          <a:lstStyle/>
          <a:p>
            <a:fld id="{C2223FB6-B7B4-4F43-A1C3-4360E3B5A8F1}" type="slidenum">
              <a:rPr lang="en-US" smtClean="0"/>
              <a:t>‹#›</a:t>
            </a:fld>
            <a:endParaRPr lang="en-US"/>
          </a:p>
        </p:txBody>
      </p:sp>
    </p:spTree>
    <p:extLst>
      <p:ext uri="{BB962C8B-B14F-4D97-AF65-F5344CB8AC3E}">
        <p14:creationId xmlns:p14="http://schemas.microsoft.com/office/powerpoint/2010/main" val="102374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A045-0256-AE81-F8D6-9D66306F53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DEE413-7A0A-11FC-1B69-02D7BBF7D3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E86D9-8A45-6CF8-955B-8AB1AE44EEEA}"/>
              </a:ext>
            </a:extLst>
          </p:cNvPr>
          <p:cNvSpPr>
            <a:spLocks noGrp="1"/>
          </p:cNvSpPr>
          <p:nvPr>
            <p:ph type="dt" sz="half" idx="10"/>
          </p:nvPr>
        </p:nvSpPr>
        <p:spPr/>
        <p:txBody>
          <a:bodyPr/>
          <a:lstStyle/>
          <a:p>
            <a:fld id="{C96C33D3-3A30-4604-9F34-7C8DDF60E8E1}" type="datetime1">
              <a:rPr lang="en-US" smtClean="0"/>
              <a:t>8/8/2023</a:t>
            </a:fld>
            <a:endParaRPr lang="en-US"/>
          </a:p>
        </p:txBody>
      </p:sp>
      <p:sp>
        <p:nvSpPr>
          <p:cNvPr id="5" name="Footer Placeholder 4">
            <a:extLst>
              <a:ext uri="{FF2B5EF4-FFF2-40B4-BE49-F238E27FC236}">
                <a16:creationId xmlns:a16="http://schemas.microsoft.com/office/drawing/2014/main" id="{FC2FFBE4-D321-F56B-0F86-32787C2B126B}"/>
              </a:ext>
            </a:extLst>
          </p:cNvPr>
          <p:cNvSpPr>
            <a:spLocks noGrp="1"/>
          </p:cNvSpPr>
          <p:nvPr>
            <p:ph type="ftr" sz="quarter" idx="11"/>
          </p:nvPr>
        </p:nvSpPr>
        <p:spPr/>
        <p:txBody>
          <a:bodyPr/>
          <a:lstStyle/>
          <a:p>
            <a:r>
              <a:rPr lang="en-US"/>
              <a:t>2023 © Copyright LPU Online</a:t>
            </a:r>
          </a:p>
        </p:txBody>
      </p:sp>
      <p:sp>
        <p:nvSpPr>
          <p:cNvPr id="6" name="Slide Number Placeholder 5">
            <a:extLst>
              <a:ext uri="{FF2B5EF4-FFF2-40B4-BE49-F238E27FC236}">
                <a16:creationId xmlns:a16="http://schemas.microsoft.com/office/drawing/2014/main" id="{FDB770B1-10C4-9D00-BAB1-5631481A03BA}"/>
              </a:ext>
            </a:extLst>
          </p:cNvPr>
          <p:cNvSpPr>
            <a:spLocks noGrp="1"/>
          </p:cNvSpPr>
          <p:nvPr>
            <p:ph type="sldNum" sz="quarter" idx="12"/>
          </p:nvPr>
        </p:nvSpPr>
        <p:spPr/>
        <p:txBody>
          <a:bodyPr/>
          <a:lstStyle/>
          <a:p>
            <a:fld id="{C2223FB6-B7B4-4F43-A1C3-4360E3B5A8F1}" type="slidenum">
              <a:rPr lang="en-US" smtClean="0"/>
              <a:t>‹#›</a:t>
            </a:fld>
            <a:endParaRPr lang="en-US"/>
          </a:p>
        </p:txBody>
      </p:sp>
    </p:spTree>
    <p:extLst>
      <p:ext uri="{BB962C8B-B14F-4D97-AF65-F5344CB8AC3E}">
        <p14:creationId xmlns:p14="http://schemas.microsoft.com/office/powerpoint/2010/main" val="292695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B8F3D4-E155-5131-F801-966A9FFDA4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5D52AA-964C-D709-35B2-337B4F66DF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8593F-74DD-0369-5B42-DBE439360FC0}"/>
              </a:ext>
            </a:extLst>
          </p:cNvPr>
          <p:cNvSpPr>
            <a:spLocks noGrp="1"/>
          </p:cNvSpPr>
          <p:nvPr>
            <p:ph type="dt" sz="half" idx="10"/>
          </p:nvPr>
        </p:nvSpPr>
        <p:spPr/>
        <p:txBody>
          <a:bodyPr/>
          <a:lstStyle/>
          <a:p>
            <a:fld id="{63FD6417-4C69-4929-B7F2-378A6987494C}" type="datetime1">
              <a:rPr lang="en-US" smtClean="0"/>
              <a:t>8/8/2023</a:t>
            </a:fld>
            <a:endParaRPr lang="en-US"/>
          </a:p>
        </p:txBody>
      </p:sp>
      <p:sp>
        <p:nvSpPr>
          <p:cNvPr id="5" name="Footer Placeholder 4">
            <a:extLst>
              <a:ext uri="{FF2B5EF4-FFF2-40B4-BE49-F238E27FC236}">
                <a16:creationId xmlns:a16="http://schemas.microsoft.com/office/drawing/2014/main" id="{39D92823-141D-A0EF-A5BD-D83492824EDA}"/>
              </a:ext>
            </a:extLst>
          </p:cNvPr>
          <p:cNvSpPr>
            <a:spLocks noGrp="1"/>
          </p:cNvSpPr>
          <p:nvPr>
            <p:ph type="ftr" sz="quarter" idx="11"/>
          </p:nvPr>
        </p:nvSpPr>
        <p:spPr/>
        <p:txBody>
          <a:bodyPr/>
          <a:lstStyle/>
          <a:p>
            <a:r>
              <a:rPr lang="en-US"/>
              <a:t>2023 © Copyright LPU Online</a:t>
            </a:r>
          </a:p>
        </p:txBody>
      </p:sp>
      <p:sp>
        <p:nvSpPr>
          <p:cNvPr id="6" name="Slide Number Placeholder 5">
            <a:extLst>
              <a:ext uri="{FF2B5EF4-FFF2-40B4-BE49-F238E27FC236}">
                <a16:creationId xmlns:a16="http://schemas.microsoft.com/office/drawing/2014/main" id="{93FE56BD-A7F6-F330-346E-FDED922645AF}"/>
              </a:ext>
            </a:extLst>
          </p:cNvPr>
          <p:cNvSpPr>
            <a:spLocks noGrp="1"/>
          </p:cNvSpPr>
          <p:nvPr>
            <p:ph type="sldNum" sz="quarter" idx="12"/>
          </p:nvPr>
        </p:nvSpPr>
        <p:spPr/>
        <p:txBody>
          <a:bodyPr/>
          <a:lstStyle/>
          <a:p>
            <a:fld id="{C2223FB6-B7B4-4F43-A1C3-4360E3B5A8F1}" type="slidenum">
              <a:rPr lang="en-US" smtClean="0"/>
              <a:t>‹#›</a:t>
            </a:fld>
            <a:endParaRPr lang="en-US"/>
          </a:p>
        </p:txBody>
      </p:sp>
    </p:spTree>
    <p:extLst>
      <p:ext uri="{BB962C8B-B14F-4D97-AF65-F5344CB8AC3E}">
        <p14:creationId xmlns:p14="http://schemas.microsoft.com/office/powerpoint/2010/main" val="4171367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BA82-94E4-9EDB-67A4-5250C99D4A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1CB7F6-9E6A-A326-0DB3-B21AFB5A26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53997C-D976-41D1-3129-D984B8336469}"/>
              </a:ext>
            </a:extLst>
          </p:cNvPr>
          <p:cNvSpPr>
            <a:spLocks noGrp="1"/>
          </p:cNvSpPr>
          <p:nvPr>
            <p:ph type="dt" sz="half" idx="10"/>
          </p:nvPr>
        </p:nvSpPr>
        <p:spPr/>
        <p:txBody>
          <a:bodyPr/>
          <a:lstStyle/>
          <a:p>
            <a:fld id="{A78C81E3-9182-4871-A806-49BA40100C6F}" type="datetime1">
              <a:rPr lang="en-US" smtClean="0"/>
              <a:t>8/8/2023</a:t>
            </a:fld>
            <a:endParaRPr lang="en-US"/>
          </a:p>
        </p:txBody>
      </p:sp>
      <p:sp>
        <p:nvSpPr>
          <p:cNvPr id="5" name="Footer Placeholder 4">
            <a:extLst>
              <a:ext uri="{FF2B5EF4-FFF2-40B4-BE49-F238E27FC236}">
                <a16:creationId xmlns:a16="http://schemas.microsoft.com/office/drawing/2014/main" id="{9DF4EA31-F110-E9A2-320F-01B02B9C1EB3}"/>
              </a:ext>
            </a:extLst>
          </p:cNvPr>
          <p:cNvSpPr>
            <a:spLocks noGrp="1"/>
          </p:cNvSpPr>
          <p:nvPr>
            <p:ph type="ftr" sz="quarter" idx="11"/>
          </p:nvPr>
        </p:nvSpPr>
        <p:spPr/>
        <p:txBody>
          <a:bodyPr/>
          <a:lstStyle/>
          <a:p>
            <a:r>
              <a:rPr lang="en-US"/>
              <a:t>2023 © Copyright LPU Online</a:t>
            </a:r>
          </a:p>
        </p:txBody>
      </p:sp>
      <p:sp>
        <p:nvSpPr>
          <p:cNvPr id="6" name="Slide Number Placeholder 5">
            <a:extLst>
              <a:ext uri="{FF2B5EF4-FFF2-40B4-BE49-F238E27FC236}">
                <a16:creationId xmlns:a16="http://schemas.microsoft.com/office/drawing/2014/main" id="{B9B0BCA4-4FCE-7812-389B-9ECF1FBAE01C}"/>
              </a:ext>
            </a:extLst>
          </p:cNvPr>
          <p:cNvSpPr>
            <a:spLocks noGrp="1"/>
          </p:cNvSpPr>
          <p:nvPr>
            <p:ph type="sldNum" sz="quarter" idx="12"/>
          </p:nvPr>
        </p:nvSpPr>
        <p:spPr/>
        <p:txBody>
          <a:bodyPr/>
          <a:lstStyle/>
          <a:p>
            <a:fld id="{D80F8671-1BB6-46DE-A8B7-6D94F90175F0}" type="slidenum">
              <a:rPr lang="en-US" smtClean="0"/>
              <a:t>‹#›</a:t>
            </a:fld>
            <a:endParaRPr lang="en-US"/>
          </a:p>
        </p:txBody>
      </p:sp>
    </p:spTree>
    <p:extLst>
      <p:ext uri="{BB962C8B-B14F-4D97-AF65-F5344CB8AC3E}">
        <p14:creationId xmlns:p14="http://schemas.microsoft.com/office/powerpoint/2010/main" val="2154902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B109-A6C5-9671-4D51-1C16930402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A96A4C-F157-7151-2461-CA2E6F1667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255C9-E86F-D8C9-B11A-553F5A1E723F}"/>
              </a:ext>
            </a:extLst>
          </p:cNvPr>
          <p:cNvSpPr>
            <a:spLocks noGrp="1"/>
          </p:cNvSpPr>
          <p:nvPr>
            <p:ph type="dt" sz="half" idx="10"/>
          </p:nvPr>
        </p:nvSpPr>
        <p:spPr/>
        <p:txBody>
          <a:bodyPr/>
          <a:lstStyle/>
          <a:p>
            <a:fld id="{F7B579B9-1357-4485-9848-FBD6D2465CB9}" type="datetime1">
              <a:rPr lang="en-US" smtClean="0"/>
              <a:t>8/8/2023</a:t>
            </a:fld>
            <a:endParaRPr lang="en-US"/>
          </a:p>
        </p:txBody>
      </p:sp>
      <p:sp>
        <p:nvSpPr>
          <p:cNvPr id="5" name="Footer Placeholder 4">
            <a:extLst>
              <a:ext uri="{FF2B5EF4-FFF2-40B4-BE49-F238E27FC236}">
                <a16:creationId xmlns:a16="http://schemas.microsoft.com/office/drawing/2014/main" id="{3358B782-6D9E-FBA0-44DD-E760AD3EBE55}"/>
              </a:ext>
            </a:extLst>
          </p:cNvPr>
          <p:cNvSpPr>
            <a:spLocks noGrp="1"/>
          </p:cNvSpPr>
          <p:nvPr>
            <p:ph type="ftr" sz="quarter" idx="11"/>
          </p:nvPr>
        </p:nvSpPr>
        <p:spPr/>
        <p:txBody>
          <a:bodyPr/>
          <a:lstStyle/>
          <a:p>
            <a:r>
              <a:rPr lang="en-US"/>
              <a:t>2023 © Copyright LPU Online</a:t>
            </a:r>
          </a:p>
        </p:txBody>
      </p:sp>
      <p:sp>
        <p:nvSpPr>
          <p:cNvPr id="6" name="Slide Number Placeholder 5">
            <a:extLst>
              <a:ext uri="{FF2B5EF4-FFF2-40B4-BE49-F238E27FC236}">
                <a16:creationId xmlns:a16="http://schemas.microsoft.com/office/drawing/2014/main" id="{19BF37F7-62EF-FF41-0B58-AFC04168277A}"/>
              </a:ext>
            </a:extLst>
          </p:cNvPr>
          <p:cNvSpPr>
            <a:spLocks noGrp="1"/>
          </p:cNvSpPr>
          <p:nvPr>
            <p:ph type="sldNum" sz="quarter" idx="12"/>
          </p:nvPr>
        </p:nvSpPr>
        <p:spPr/>
        <p:txBody>
          <a:bodyPr/>
          <a:lstStyle/>
          <a:p>
            <a:fld id="{D80F8671-1BB6-46DE-A8B7-6D94F90175F0}" type="slidenum">
              <a:rPr lang="en-US" smtClean="0"/>
              <a:t>‹#›</a:t>
            </a:fld>
            <a:endParaRPr lang="en-US"/>
          </a:p>
        </p:txBody>
      </p:sp>
    </p:spTree>
    <p:extLst>
      <p:ext uri="{BB962C8B-B14F-4D97-AF65-F5344CB8AC3E}">
        <p14:creationId xmlns:p14="http://schemas.microsoft.com/office/powerpoint/2010/main" val="598537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7629-15B8-632A-7B0C-C3BE119C34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582C67-B356-41F2-F4B4-15C01D36B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958339-D118-05EE-4925-5131BBC63C6E}"/>
              </a:ext>
            </a:extLst>
          </p:cNvPr>
          <p:cNvSpPr>
            <a:spLocks noGrp="1"/>
          </p:cNvSpPr>
          <p:nvPr>
            <p:ph type="dt" sz="half" idx="10"/>
          </p:nvPr>
        </p:nvSpPr>
        <p:spPr/>
        <p:txBody>
          <a:bodyPr/>
          <a:lstStyle/>
          <a:p>
            <a:fld id="{EF7A68E8-DC1E-47A5-8EAA-F94416CD77FE}" type="datetime1">
              <a:rPr lang="en-US" smtClean="0"/>
              <a:t>8/8/2023</a:t>
            </a:fld>
            <a:endParaRPr lang="en-US"/>
          </a:p>
        </p:txBody>
      </p:sp>
      <p:sp>
        <p:nvSpPr>
          <p:cNvPr id="5" name="Footer Placeholder 4">
            <a:extLst>
              <a:ext uri="{FF2B5EF4-FFF2-40B4-BE49-F238E27FC236}">
                <a16:creationId xmlns:a16="http://schemas.microsoft.com/office/drawing/2014/main" id="{8F5AA8A0-25C9-DCDA-66EC-53DE83E224A9}"/>
              </a:ext>
            </a:extLst>
          </p:cNvPr>
          <p:cNvSpPr>
            <a:spLocks noGrp="1"/>
          </p:cNvSpPr>
          <p:nvPr>
            <p:ph type="ftr" sz="quarter" idx="11"/>
          </p:nvPr>
        </p:nvSpPr>
        <p:spPr/>
        <p:txBody>
          <a:bodyPr/>
          <a:lstStyle/>
          <a:p>
            <a:r>
              <a:rPr lang="en-US"/>
              <a:t>2023 © Copyright LPU Online</a:t>
            </a:r>
          </a:p>
        </p:txBody>
      </p:sp>
      <p:sp>
        <p:nvSpPr>
          <p:cNvPr id="6" name="Slide Number Placeholder 5">
            <a:extLst>
              <a:ext uri="{FF2B5EF4-FFF2-40B4-BE49-F238E27FC236}">
                <a16:creationId xmlns:a16="http://schemas.microsoft.com/office/drawing/2014/main" id="{D61A5BCE-6EF8-2260-BAAA-4288136B921A}"/>
              </a:ext>
            </a:extLst>
          </p:cNvPr>
          <p:cNvSpPr>
            <a:spLocks noGrp="1"/>
          </p:cNvSpPr>
          <p:nvPr>
            <p:ph type="sldNum" sz="quarter" idx="12"/>
          </p:nvPr>
        </p:nvSpPr>
        <p:spPr/>
        <p:txBody>
          <a:bodyPr/>
          <a:lstStyle/>
          <a:p>
            <a:fld id="{D80F8671-1BB6-46DE-A8B7-6D94F90175F0}" type="slidenum">
              <a:rPr lang="en-US" smtClean="0"/>
              <a:t>‹#›</a:t>
            </a:fld>
            <a:endParaRPr lang="en-US"/>
          </a:p>
        </p:txBody>
      </p:sp>
    </p:spTree>
    <p:extLst>
      <p:ext uri="{BB962C8B-B14F-4D97-AF65-F5344CB8AC3E}">
        <p14:creationId xmlns:p14="http://schemas.microsoft.com/office/powerpoint/2010/main" val="2450012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B63E-FE30-D80E-4A4F-F5B1C513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28FDB-7912-26F5-A511-93079E806A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431FE3-DF77-A981-8977-7F4319D914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C9C0E0-B4F0-4366-DF8B-AE8386E3009A}"/>
              </a:ext>
            </a:extLst>
          </p:cNvPr>
          <p:cNvSpPr>
            <a:spLocks noGrp="1"/>
          </p:cNvSpPr>
          <p:nvPr>
            <p:ph type="dt" sz="half" idx="10"/>
          </p:nvPr>
        </p:nvSpPr>
        <p:spPr/>
        <p:txBody>
          <a:bodyPr/>
          <a:lstStyle/>
          <a:p>
            <a:fld id="{5763B759-1CEC-4721-8D20-CC3940E86CA6}" type="datetime1">
              <a:rPr lang="en-US" smtClean="0"/>
              <a:t>8/8/2023</a:t>
            </a:fld>
            <a:endParaRPr lang="en-US"/>
          </a:p>
        </p:txBody>
      </p:sp>
      <p:sp>
        <p:nvSpPr>
          <p:cNvPr id="6" name="Footer Placeholder 5">
            <a:extLst>
              <a:ext uri="{FF2B5EF4-FFF2-40B4-BE49-F238E27FC236}">
                <a16:creationId xmlns:a16="http://schemas.microsoft.com/office/drawing/2014/main" id="{4FF3C397-673D-EE6A-D496-2C7CA24236C0}"/>
              </a:ext>
            </a:extLst>
          </p:cNvPr>
          <p:cNvSpPr>
            <a:spLocks noGrp="1"/>
          </p:cNvSpPr>
          <p:nvPr>
            <p:ph type="ftr" sz="quarter" idx="11"/>
          </p:nvPr>
        </p:nvSpPr>
        <p:spPr/>
        <p:txBody>
          <a:bodyPr/>
          <a:lstStyle/>
          <a:p>
            <a:r>
              <a:rPr lang="en-US"/>
              <a:t>2023 © Copyright LPU Online</a:t>
            </a:r>
          </a:p>
        </p:txBody>
      </p:sp>
      <p:sp>
        <p:nvSpPr>
          <p:cNvPr id="7" name="Slide Number Placeholder 6">
            <a:extLst>
              <a:ext uri="{FF2B5EF4-FFF2-40B4-BE49-F238E27FC236}">
                <a16:creationId xmlns:a16="http://schemas.microsoft.com/office/drawing/2014/main" id="{3D681B63-BC3A-0F1B-8C72-F0857827AE33}"/>
              </a:ext>
            </a:extLst>
          </p:cNvPr>
          <p:cNvSpPr>
            <a:spLocks noGrp="1"/>
          </p:cNvSpPr>
          <p:nvPr>
            <p:ph type="sldNum" sz="quarter" idx="12"/>
          </p:nvPr>
        </p:nvSpPr>
        <p:spPr/>
        <p:txBody>
          <a:bodyPr/>
          <a:lstStyle/>
          <a:p>
            <a:fld id="{D80F8671-1BB6-46DE-A8B7-6D94F90175F0}" type="slidenum">
              <a:rPr lang="en-US" smtClean="0"/>
              <a:t>‹#›</a:t>
            </a:fld>
            <a:endParaRPr lang="en-US"/>
          </a:p>
        </p:txBody>
      </p:sp>
    </p:spTree>
    <p:extLst>
      <p:ext uri="{BB962C8B-B14F-4D97-AF65-F5344CB8AC3E}">
        <p14:creationId xmlns:p14="http://schemas.microsoft.com/office/powerpoint/2010/main" val="2817514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4B53-D996-D9A6-D259-59D83BA365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F544CD-42DC-8803-F168-9BF46AEA8F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0D57AC-280D-D1F7-4422-46677C354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643612-6427-7698-BD76-BB9B70D0D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AAAB33-C428-4736-8FB6-E937752651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6CDF6D-A1B9-0759-A5FE-AC9D3FFA2B34}"/>
              </a:ext>
            </a:extLst>
          </p:cNvPr>
          <p:cNvSpPr>
            <a:spLocks noGrp="1"/>
          </p:cNvSpPr>
          <p:nvPr>
            <p:ph type="dt" sz="half" idx="10"/>
          </p:nvPr>
        </p:nvSpPr>
        <p:spPr/>
        <p:txBody>
          <a:bodyPr/>
          <a:lstStyle/>
          <a:p>
            <a:fld id="{12470EBE-5F70-46AD-BD49-392864AE5598}" type="datetime1">
              <a:rPr lang="en-US" smtClean="0"/>
              <a:t>8/8/2023</a:t>
            </a:fld>
            <a:endParaRPr lang="en-US"/>
          </a:p>
        </p:txBody>
      </p:sp>
      <p:sp>
        <p:nvSpPr>
          <p:cNvPr id="8" name="Footer Placeholder 7">
            <a:extLst>
              <a:ext uri="{FF2B5EF4-FFF2-40B4-BE49-F238E27FC236}">
                <a16:creationId xmlns:a16="http://schemas.microsoft.com/office/drawing/2014/main" id="{8019305D-5618-FB37-9955-EFD3922CFE13}"/>
              </a:ext>
            </a:extLst>
          </p:cNvPr>
          <p:cNvSpPr>
            <a:spLocks noGrp="1"/>
          </p:cNvSpPr>
          <p:nvPr>
            <p:ph type="ftr" sz="quarter" idx="11"/>
          </p:nvPr>
        </p:nvSpPr>
        <p:spPr/>
        <p:txBody>
          <a:bodyPr/>
          <a:lstStyle/>
          <a:p>
            <a:r>
              <a:rPr lang="en-US"/>
              <a:t>2023 © Copyright LPU Online</a:t>
            </a:r>
          </a:p>
        </p:txBody>
      </p:sp>
      <p:sp>
        <p:nvSpPr>
          <p:cNvPr id="9" name="Slide Number Placeholder 8">
            <a:extLst>
              <a:ext uri="{FF2B5EF4-FFF2-40B4-BE49-F238E27FC236}">
                <a16:creationId xmlns:a16="http://schemas.microsoft.com/office/drawing/2014/main" id="{F021E9C5-DA1E-6118-C5D3-F0D58E43415E}"/>
              </a:ext>
            </a:extLst>
          </p:cNvPr>
          <p:cNvSpPr>
            <a:spLocks noGrp="1"/>
          </p:cNvSpPr>
          <p:nvPr>
            <p:ph type="sldNum" sz="quarter" idx="12"/>
          </p:nvPr>
        </p:nvSpPr>
        <p:spPr/>
        <p:txBody>
          <a:bodyPr/>
          <a:lstStyle/>
          <a:p>
            <a:fld id="{D80F8671-1BB6-46DE-A8B7-6D94F90175F0}" type="slidenum">
              <a:rPr lang="en-US" smtClean="0"/>
              <a:t>‹#›</a:t>
            </a:fld>
            <a:endParaRPr lang="en-US"/>
          </a:p>
        </p:txBody>
      </p:sp>
    </p:spTree>
    <p:extLst>
      <p:ext uri="{BB962C8B-B14F-4D97-AF65-F5344CB8AC3E}">
        <p14:creationId xmlns:p14="http://schemas.microsoft.com/office/powerpoint/2010/main" val="504132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938C-3140-700D-4A69-CBC3AD8E15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FF8CC5-3299-C06A-23A6-E5FCB5AA07E2}"/>
              </a:ext>
            </a:extLst>
          </p:cNvPr>
          <p:cNvSpPr>
            <a:spLocks noGrp="1"/>
          </p:cNvSpPr>
          <p:nvPr>
            <p:ph type="dt" sz="half" idx="10"/>
          </p:nvPr>
        </p:nvSpPr>
        <p:spPr/>
        <p:txBody>
          <a:bodyPr/>
          <a:lstStyle/>
          <a:p>
            <a:fld id="{4BC6D948-43EB-4AD9-80A5-1A7F777B6E00}" type="datetime1">
              <a:rPr lang="en-US" smtClean="0"/>
              <a:t>8/8/2023</a:t>
            </a:fld>
            <a:endParaRPr lang="en-US"/>
          </a:p>
        </p:txBody>
      </p:sp>
      <p:sp>
        <p:nvSpPr>
          <p:cNvPr id="4" name="Footer Placeholder 3">
            <a:extLst>
              <a:ext uri="{FF2B5EF4-FFF2-40B4-BE49-F238E27FC236}">
                <a16:creationId xmlns:a16="http://schemas.microsoft.com/office/drawing/2014/main" id="{75CB4DBB-C612-51D3-A9DA-9D74FDEECD20}"/>
              </a:ext>
            </a:extLst>
          </p:cNvPr>
          <p:cNvSpPr>
            <a:spLocks noGrp="1"/>
          </p:cNvSpPr>
          <p:nvPr>
            <p:ph type="ftr" sz="quarter" idx="11"/>
          </p:nvPr>
        </p:nvSpPr>
        <p:spPr/>
        <p:txBody>
          <a:bodyPr/>
          <a:lstStyle/>
          <a:p>
            <a:r>
              <a:rPr lang="en-US"/>
              <a:t>2023 © Copyright LPU Online</a:t>
            </a:r>
          </a:p>
        </p:txBody>
      </p:sp>
      <p:sp>
        <p:nvSpPr>
          <p:cNvPr id="5" name="Slide Number Placeholder 4">
            <a:extLst>
              <a:ext uri="{FF2B5EF4-FFF2-40B4-BE49-F238E27FC236}">
                <a16:creationId xmlns:a16="http://schemas.microsoft.com/office/drawing/2014/main" id="{D5CEB777-7BE2-B966-EF73-762FC58F6BA8}"/>
              </a:ext>
            </a:extLst>
          </p:cNvPr>
          <p:cNvSpPr>
            <a:spLocks noGrp="1"/>
          </p:cNvSpPr>
          <p:nvPr>
            <p:ph type="sldNum" sz="quarter" idx="12"/>
          </p:nvPr>
        </p:nvSpPr>
        <p:spPr/>
        <p:txBody>
          <a:bodyPr/>
          <a:lstStyle/>
          <a:p>
            <a:fld id="{D80F8671-1BB6-46DE-A8B7-6D94F90175F0}" type="slidenum">
              <a:rPr lang="en-US" smtClean="0"/>
              <a:t>‹#›</a:t>
            </a:fld>
            <a:endParaRPr lang="en-US"/>
          </a:p>
        </p:txBody>
      </p:sp>
    </p:spTree>
    <p:extLst>
      <p:ext uri="{BB962C8B-B14F-4D97-AF65-F5344CB8AC3E}">
        <p14:creationId xmlns:p14="http://schemas.microsoft.com/office/powerpoint/2010/main" val="803434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78F12C-9EBE-E992-B029-5C26BE5B6517}"/>
              </a:ext>
            </a:extLst>
          </p:cNvPr>
          <p:cNvSpPr>
            <a:spLocks noGrp="1"/>
          </p:cNvSpPr>
          <p:nvPr>
            <p:ph type="dt" sz="half" idx="10"/>
          </p:nvPr>
        </p:nvSpPr>
        <p:spPr/>
        <p:txBody>
          <a:bodyPr/>
          <a:lstStyle/>
          <a:p>
            <a:fld id="{6547284A-C796-4C95-A7B1-4B6DA35FA728}" type="datetime1">
              <a:rPr lang="en-US" smtClean="0"/>
              <a:t>8/8/2023</a:t>
            </a:fld>
            <a:endParaRPr lang="en-US"/>
          </a:p>
        </p:txBody>
      </p:sp>
      <p:sp>
        <p:nvSpPr>
          <p:cNvPr id="3" name="Footer Placeholder 2">
            <a:extLst>
              <a:ext uri="{FF2B5EF4-FFF2-40B4-BE49-F238E27FC236}">
                <a16:creationId xmlns:a16="http://schemas.microsoft.com/office/drawing/2014/main" id="{30D35CEE-93BD-1EAD-8F46-87BC256A90EA}"/>
              </a:ext>
            </a:extLst>
          </p:cNvPr>
          <p:cNvSpPr>
            <a:spLocks noGrp="1"/>
          </p:cNvSpPr>
          <p:nvPr>
            <p:ph type="ftr" sz="quarter" idx="11"/>
          </p:nvPr>
        </p:nvSpPr>
        <p:spPr/>
        <p:txBody>
          <a:bodyPr/>
          <a:lstStyle/>
          <a:p>
            <a:r>
              <a:rPr lang="en-US"/>
              <a:t>2023 © Copyright LPU Online</a:t>
            </a:r>
          </a:p>
        </p:txBody>
      </p:sp>
      <p:sp>
        <p:nvSpPr>
          <p:cNvPr id="4" name="Slide Number Placeholder 3">
            <a:extLst>
              <a:ext uri="{FF2B5EF4-FFF2-40B4-BE49-F238E27FC236}">
                <a16:creationId xmlns:a16="http://schemas.microsoft.com/office/drawing/2014/main" id="{46469A44-2775-B34C-2F89-CA7BEA0ECC32}"/>
              </a:ext>
            </a:extLst>
          </p:cNvPr>
          <p:cNvSpPr>
            <a:spLocks noGrp="1"/>
          </p:cNvSpPr>
          <p:nvPr>
            <p:ph type="sldNum" sz="quarter" idx="12"/>
          </p:nvPr>
        </p:nvSpPr>
        <p:spPr/>
        <p:txBody>
          <a:bodyPr/>
          <a:lstStyle/>
          <a:p>
            <a:fld id="{D80F8671-1BB6-46DE-A8B7-6D94F90175F0}" type="slidenum">
              <a:rPr lang="en-US" smtClean="0"/>
              <a:t>‹#›</a:t>
            </a:fld>
            <a:endParaRPr lang="en-US"/>
          </a:p>
        </p:txBody>
      </p:sp>
    </p:spTree>
    <p:extLst>
      <p:ext uri="{BB962C8B-B14F-4D97-AF65-F5344CB8AC3E}">
        <p14:creationId xmlns:p14="http://schemas.microsoft.com/office/powerpoint/2010/main" val="4731843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A0FA-B073-28BD-D2EE-2EBEDABE28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7F37F0-5CC1-7254-4E18-8C863BC026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D2E97D-B27C-2F1C-80FB-990792E1C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56F68E-0E1C-82DA-1E1E-ACB58C34955B}"/>
              </a:ext>
            </a:extLst>
          </p:cNvPr>
          <p:cNvSpPr>
            <a:spLocks noGrp="1"/>
          </p:cNvSpPr>
          <p:nvPr>
            <p:ph type="dt" sz="half" idx="10"/>
          </p:nvPr>
        </p:nvSpPr>
        <p:spPr/>
        <p:txBody>
          <a:bodyPr/>
          <a:lstStyle/>
          <a:p>
            <a:fld id="{7D5DAA4C-625C-429A-9C8D-69336143FF80}" type="datetime1">
              <a:rPr lang="en-US" smtClean="0"/>
              <a:t>8/8/2023</a:t>
            </a:fld>
            <a:endParaRPr lang="en-US"/>
          </a:p>
        </p:txBody>
      </p:sp>
      <p:sp>
        <p:nvSpPr>
          <p:cNvPr id="6" name="Footer Placeholder 5">
            <a:extLst>
              <a:ext uri="{FF2B5EF4-FFF2-40B4-BE49-F238E27FC236}">
                <a16:creationId xmlns:a16="http://schemas.microsoft.com/office/drawing/2014/main" id="{3427DC93-184B-8B1B-10E1-92FAB46E87C7}"/>
              </a:ext>
            </a:extLst>
          </p:cNvPr>
          <p:cNvSpPr>
            <a:spLocks noGrp="1"/>
          </p:cNvSpPr>
          <p:nvPr>
            <p:ph type="ftr" sz="quarter" idx="11"/>
          </p:nvPr>
        </p:nvSpPr>
        <p:spPr/>
        <p:txBody>
          <a:bodyPr/>
          <a:lstStyle/>
          <a:p>
            <a:r>
              <a:rPr lang="en-US"/>
              <a:t>2023 © Copyright LPU Online</a:t>
            </a:r>
          </a:p>
        </p:txBody>
      </p:sp>
      <p:sp>
        <p:nvSpPr>
          <p:cNvPr id="7" name="Slide Number Placeholder 6">
            <a:extLst>
              <a:ext uri="{FF2B5EF4-FFF2-40B4-BE49-F238E27FC236}">
                <a16:creationId xmlns:a16="http://schemas.microsoft.com/office/drawing/2014/main" id="{2DBDB875-3901-1403-070B-D157517F7EE8}"/>
              </a:ext>
            </a:extLst>
          </p:cNvPr>
          <p:cNvSpPr>
            <a:spLocks noGrp="1"/>
          </p:cNvSpPr>
          <p:nvPr>
            <p:ph type="sldNum" sz="quarter" idx="12"/>
          </p:nvPr>
        </p:nvSpPr>
        <p:spPr/>
        <p:txBody>
          <a:bodyPr/>
          <a:lstStyle/>
          <a:p>
            <a:fld id="{D80F8671-1BB6-46DE-A8B7-6D94F90175F0}" type="slidenum">
              <a:rPr lang="en-US" smtClean="0"/>
              <a:t>‹#›</a:t>
            </a:fld>
            <a:endParaRPr lang="en-US"/>
          </a:p>
        </p:txBody>
      </p:sp>
    </p:spTree>
    <p:extLst>
      <p:ext uri="{BB962C8B-B14F-4D97-AF65-F5344CB8AC3E}">
        <p14:creationId xmlns:p14="http://schemas.microsoft.com/office/powerpoint/2010/main" val="4066160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82A7-F372-8C40-D6AB-9C614CC0F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89D5FA-AB6B-70AE-3EC3-37B7BF8E7F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72C91-2648-7ADC-330A-300464D9917C}"/>
              </a:ext>
            </a:extLst>
          </p:cNvPr>
          <p:cNvSpPr>
            <a:spLocks noGrp="1"/>
          </p:cNvSpPr>
          <p:nvPr>
            <p:ph type="dt" sz="half" idx="10"/>
          </p:nvPr>
        </p:nvSpPr>
        <p:spPr/>
        <p:txBody>
          <a:bodyPr/>
          <a:lstStyle/>
          <a:p>
            <a:fld id="{998EE9FF-F4B0-4780-9E2E-5CA6CCAB5813}" type="datetime1">
              <a:rPr lang="en-US" smtClean="0"/>
              <a:t>8/8/2023</a:t>
            </a:fld>
            <a:endParaRPr lang="en-US"/>
          </a:p>
        </p:txBody>
      </p:sp>
      <p:sp>
        <p:nvSpPr>
          <p:cNvPr id="5" name="Footer Placeholder 4">
            <a:extLst>
              <a:ext uri="{FF2B5EF4-FFF2-40B4-BE49-F238E27FC236}">
                <a16:creationId xmlns:a16="http://schemas.microsoft.com/office/drawing/2014/main" id="{E475F32D-0F5D-8229-7065-F6A0F843FF78}"/>
              </a:ext>
            </a:extLst>
          </p:cNvPr>
          <p:cNvSpPr>
            <a:spLocks noGrp="1"/>
          </p:cNvSpPr>
          <p:nvPr>
            <p:ph type="ftr" sz="quarter" idx="11"/>
          </p:nvPr>
        </p:nvSpPr>
        <p:spPr/>
        <p:txBody>
          <a:bodyPr/>
          <a:lstStyle/>
          <a:p>
            <a:r>
              <a:rPr lang="en-US"/>
              <a:t>2023 © Copyright LPU Online</a:t>
            </a:r>
          </a:p>
        </p:txBody>
      </p:sp>
      <p:sp>
        <p:nvSpPr>
          <p:cNvPr id="6" name="Slide Number Placeholder 5">
            <a:extLst>
              <a:ext uri="{FF2B5EF4-FFF2-40B4-BE49-F238E27FC236}">
                <a16:creationId xmlns:a16="http://schemas.microsoft.com/office/drawing/2014/main" id="{9C12A9E5-7F4C-A9A6-FCD1-6AA8EDD6FFD7}"/>
              </a:ext>
            </a:extLst>
          </p:cNvPr>
          <p:cNvSpPr>
            <a:spLocks noGrp="1"/>
          </p:cNvSpPr>
          <p:nvPr>
            <p:ph type="sldNum" sz="quarter" idx="12"/>
          </p:nvPr>
        </p:nvSpPr>
        <p:spPr/>
        <p:txBody>
          <a:bodyPr/>
          <a:lstStyle/>
          <a:p>
            <a:fld id="{C2223FB6-B7B4-4F43-A1C3-4360E3B5A8F1}" type="slidenum">
              <a:rPr lang="en-US" smtClean="0"/>
              <a:t>‹#›</a:t>
            </a:fld>
            <a:endParaRPr lang="en-US"/>
          </a:p>
        </p:txBody>
      </p:sp>
    </p:spTree>
    <p:extLst>
      <p:ext uri="{BB962C8B-B14F-4D97-AF65-F5344CB8AC3E}">
        <p14:creationId xmlns:p14="http://schemas.microsoft.com/office/powerpoint/2010/main" val="2127310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CA2F-3234-5E75-F86A-25BECFB30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8D60A6-8ECF-325D-3EF4-78140E815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3FA915-93ED-65C1-7AAB-EB150654D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A01A5-E1C1-3B77-5DA3-18A1E1A03CED}"/>
              </a:ext>
            </a:extLst>
          </p:cNvPr>
          <p:cNvSpPr>
            <a:spLocks noGrp="1"/>
          </p:cNvSpPr>
          <p:nvPr>
            <p:ph type="dt" sz="half" idx="10"/>
          </p:nvPr>
        </p:nvSpPr>
        <p:spPr/>
        <p:txBody>
          <a:bodyPr/>
          <a:lstStyle/>
          <a:p>
            <a:fld id="{378238FF-B576-4261-B0B0-88018177854A}" type="datetime1">
              <a:rPr lang="en-US" smtClean="0"/>
              <a:t>8/8/2023</a:t>
            </a:fld>
            <a:endParaRPr lang="en-US"/>
          </a:p>
        </p:txBody>
      </p:sp>
      <p:sp>
        <p:nvSpPr>
          <p:cNvPr id="6" name="Footer Placeholder 5">
            <a:extLst>
              <a:ext uri="{FF2B5EF4-FFF2-40B4-BE49-F238E27FC236}">
                <a16:creationId xmlns:a16="http://schemas.microsoft.com/office/drawing/2014/main" id="{A6DCF1AB-A851-AADC-5522-E8DF851572A2}"/>
              </a:ext>
            </a:extLst>
          </p:cNvPr>
          <p:cNvSpPr>
            <a:spLocks noGrp="1"/>
          </p:cNvSpPr>
          <p:nvPr>
            <p:ph type="ftr" sz="quarter" idx="11"/>
          </p:nvPr>
        </p:nvSpPr>
        <p:spPr/>
        <p:txBody>
          <a:bodyPr/>
          <a:lstStyle/>
          <a:p>
            <a:r>
              <a:rPr lang="en-US"/>
              <a:t>2023 © Copyright LPU Online</a:t>
            </a:r>
          </a:p>
        </p:txBody>
      </p:sp>
      <p:sp>
        <p:nvSpPr>
          <p:cNvPr id="7" name="Slide Number Placeholder 6">
            <a:extLst>
              <a:ext uri="{FF2B5EF4-FFF2-40B4-BE49-F238E27FC236}">
                <a16:creationId xmlns:a16="http://schemas.microsoft.com/office/drawing/2014/main" id="{1B246226-E68C-0CBD-C450-39A1ED712EF6}"/>
              </a:ext>
            </a:extLst>
          </p:cNvPr>
          <p:cNvSpPr>
            <a:spLocks noGrp="1"/>
          </p:cNvSpPr>
          <p:nvPr>
            <p:ph type="sldNum" sz="quarter" idx="12"/>
          </p:nvPr>
        </p:nvSpPr>
        <p:spPr/>
        <p:txBody>
          <a:bodyPr/>
          <a:lstStyle/>
          <a:p>
            <a:fld id="{D80F8671-1BB6-46DE-A8B7-6D94F90175F0}" type="slidenum">
              <a:rPr lang="en-US" smtClean="0"/>
              <a:t>‹#›</a:t>
            </a:fld>
            <a:endParaRPr lang="en-US"/>
          </a:p>
        </p:txBody>
      </p:sp>
    </p:spTree>
    <p:extLst>
      <p:ext uri="{BB962C8B-B14F-4D97-AF65-F5344CB8AC3E}">
        <p14:creationId xmlns:p14="http://schemas.microsoft.com/office/powerpoint/2010/main" val="3516950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833F-207A-B3F0-F2F7-0F92CB3FD4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E99E0A-DD85-AC5C-49AF-643F505680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B0894-24C9-EC4E-5634-31463AF9CA95}"/>
              </a:ext>
            </a:extLst>
          </p:cNvPr>
          <p:cNvSpPr>
            <a:spLocks noGrp="1"/>
          </p:cNvSpPr>
          <p:nvPr>
            <p:ph type="dt" sz="half" idx="10"/>
          </p:nvPr>
        </p:nvSpPr>
        <p:spPr/>
        <p:txBody>
          <a:bodyPr/>
          <a:lstStyle/>
          <a:p>
            <a:fld id="{CA9E6FC6-F825-4AED-BE27-898C9D250D9D}" type="datetime1">
              <a:rPr lang="en-US" smtClean="0"/>
              <a:t>8/8/2023</a:t>
            </a:fld>
            <a:endParaRPr lang="en-US"/>
          </a:p>
        </p:txBody>
      </p:sp>
      <p:sp>
        <p:nvSpPr>
          <p:cNvPr id="5" name="Footer Placeholder 4">
            <a:extLst>
              <a:ext uri="{FF2B5EF4-FFF2-40B4-BE49-F238E27FC236}">
                <a16:creationId xmlns:a16="http://schemas.microsoft.com/office/drawing/2014/main" id="{E02072AC-04A2-9C5C-6AD9-292BE5BC7933}"/>
              </a:ext>
            </a:extLst>
          </p:cNvPr>
          <p:cNvSpPr>
            <a:spLocks noGrp="1"/>
          </p:cNvSpPr>
          <p:nvPr>
            <p:ph type="ftr" sz="quarter" idx="11"/>
          </p:nvPr>
        </p:nvSpPr>
        <p:spPr/>
        <p:txBody>
          <a:bodyPr/>
          <a:lstStyle/>
          <a:p>
            <a:r>
              <a:rPr lang="en-US"/>
              <a:t>2023 © Copyright LPU Online</a:t>
            </a:r>
          </a:p>
        </p:txBody>
      </p:sp>
      <p:sp>
        <p:nvSpPr>
          <p:cNvPr id="6" name="Slide Number Placeholder 5">
            <a:extLst>
              <a:ext uri="{FF2B5EF4-FFF2-40B4-BE49-F238E27FC236}">
                <a16:creationId xmlns:a16="http://schemas.microsoft.com/office/drawing/2014/main" id="{5F00DF67-4390-CEFD-7F2A-33FD63E7D4C8}"/>
              </a:ext>
            </a:extLst>
          </p:cNvPr>
          <p:cNvSpPr>
            <a:spLocks noGrp="1"/>
          </p:cNvSpPr>
          <p:nvPr>
            <p:ph type="sldNum" sz="quarter" idx="12"/>
          </p:nvPr>
        </p:nvSpPr>
        <p:spPr/>
        <p:txBody>
          <a:bodyPr/>
          <a:lstStyle/>
          <a:p>
            <a:fld id="{D80F8671-1BB6-46DE-A8B7-6D94F90175F0}" type="slidenum">
              <a:rPr lang="en-US" smtClean="0"/>
              <a:t>‹#›</a:t>
            </a:fld>
            <a:endParaRPr lang="en-US"/>
          </a:p>
        </p:txBody>
      </p:sp>
    </p:spTree>
    <p:extLst>
      <p:ext uri="{BB962C8B-B14F-4D97-AF65-F5344CB8AC3E}">
        <p14:creationId xmlns:p14="http://schemas.microsoft.com/office/powerpoint/2010/main" val="484949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4E2373-1F6F-85FD-91DB-B43FC59BB0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1A119D-1BDE-8168-A698-F6841C9F97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69A4A-CD57-8A0F-1675-3BA60141EB47}"/>
              </a:ext>
            </a:extLst>
          </p:cNvPr>
          <p:cNvSpPr>
            <a:spLocks noGrp="1"/>
          </p:cNvSpPr>
          <p:nvPr>
            <p:ph type="dt" sz="half" idx="10"/>
          </p:nvPr>
        </p:nvSpPr>
        <p:spPr/>
        <p:txBody>
          <a:bodyPr/>
          <a:lstStyle/>
          <a:p>
            <a:fld id="{5D8521CC-54A0-4B63-A590-A499C7478A1A}" type="datetime1">
              <a:rPr lang="en-US" smtClean="0"/>
              <a:t>8/8/2023</a:t>
            </a:fld>
            <a:endParaRPr lang="en-US"/>
          </a:p>
        </p:txBody>
      </p:sp>
      <p:sp>
        <p:nvSpPr>
          <p:cNvPr id="5" name="Footer Placeholder 4">
            <a:extLst>
              <a:ext uri="{FF2B5EF4-FFF2-40B4-BE49-F238E27FC236}">
                <a16:creationId xmlns:a16="http://schemas.microsoft.com/office/drawing/2014/main" id="{2F6E4599-7F32-2858-2DE9-6EEFE6AD0171}"/>
              </a:ext>
            </a:extLst>
          </p:cNvPr>
          <p:cNvSpPr>
            <a:spLocks noGrp="1"/>
          </p:cNvSpPr>
          <p:nvPr>
            <p:ph type="ftr" sz="quarter" idx="11"/>
          </p:nvPr>
        </p:nvSpPr>
        <p:spPr/>
        <p:txBody>
          <a:bodyPr/>
          <a:lstStyle/>
          <a:p>
            <a:r>
              <a:rPr lang="en-US"/>
              <a:t>2023 © Copyright LPU Online</a:t>
            </a:r>
          </a:p>
        </p:txBody>
      </p:sp>
      <p:sp>
        <p:nvSpPr>
          <p:cNvPr id="6" name="Slide Number Placeholder 5">
            <a:extLst>
              <a:ext uri="{FF2B5EF4-FFF2-40B4-BE49-F238E27FC236}">
                <a16:creationId xmlns:a16="http://schemas.microsoft.com/office/drawing/2014/main" id="{8A204D0F-992C-011C-4801-A5D016741F3F}"/>
              </a:ext>
            </a:extLst>
          </p:cNvPr>
          <p:cNvSpPr>
            <a:spLocks noGrp="1"/>
          </p:cNvSpPr>
          <p:nvPr>
            <p:ph type="sldNum" sz="quarter" idx="12"/>
          </p:nvPr>
        </p:nvSpPr>
        <p:spPr/>
        <p:txBody>
          <a:bodyPr/>
          <a:lstStyle/>
          <a:p>
            <a:fld id="{D80F8671-1BB6-46DE-A8B7-6D94F90175F0}" type="slidenum">
              <a:rPr lang="en-US" smtClean="0"/>
              <a:t>‹#›</a:t>
            </a:fld>
            <a:endParaRPr lang="en-US"/>
          </a:p>
        </p:txBody>
      </p:sp>
    </p:spTree>
    <p:extLst>
      <p:ext uri="{BB962C8B-B14F-4D97-AF65-F5344CB8AC3E}">
        <p14:creationId xmlns:p14="http://schemas.microsoft.com/office/powerpoint/2010/main" val="650958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5E00-A0B1-AB84-23EF-E17AB20A34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7BC428-AD49-20C6-C2FB-EA4372AD9E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D9149D-BE4A-A929-AF52-8F27DC51A251}"/>
              </a:ext>
            </a:extLst>
          </p:cNvPr>
          <p:cNvSpPr>
            <a:spLocks noGrp="1"/>
          </p:cNvSpPr>
          <p:nvPr>
            <p:ph type="dt" sz="half" idx="10"/>
          </p:nvPr>
        </p:nvSpPr>
        <p:spPr/>
        <p:txBody>
          <a:bodyPr/>
          <a:lstStyle/>
          <a:p>
            <a:fld id="{6C43169D-44CA-4E99-833E-488BE725B319}" type="datetime1">
              <a:rPr lang="en-US" smtClean="0"/>
              <a:t>8/8/2023</a:t>
            </a:fld>
            <a:endParaRPr lang="en-US"/>
          </a:p>
        </p:txBody>
      </p:sp>
      <p:sp>
        <p:nvSpPr>
          <p:cNvPr id="5" name="Footer Placeholder 4">
            <a:extLst>
              <a:ext uri="{FF2B5EF4-FFF2-40B4-BE49-F238E27FC236}">
                <a16:creationId xmlns:a16="http://schemas.microsoft.com/office/drawing/2014/main" id="{C2B1CBCE-4989-E4D3-CCFB-7D4EE5A0A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6A906-B7DA-6076-106D-D411C91503D4}"/>
              </a:ext>
            </a:extLst>
          </p:cNvPr>
          <p:cNvSpPr>
            <a:spLocks noGrp="1"/>
          </p:cNvSpPr>
          <p:nvPr>
            <p:ph type="sldNum" sz="quarter" idx="12"/>
          </p:nvPr>
        </p:nvSpPr>
        <p:spPr/>
        <p:txBody>
          <a:bodyPr/>
          <a:lstStyle/>
          <a:p>
            <a:fld id="{6037270F-4E7D-45C6-A0C5-24ACB8A2A325}" type="slidenum">
              <a:rPr lang="en-US" smtClean="0"/>
              <a:t>‹#›</a:t>
            </a:fld>
            <a:endParaRPr lang="en-US"/>
          </a:p>
        </p:txBody>
      </p:sp>
    </p:spTree>
    <p:extLst>
      <p:ext uri="{BB962C8B-B14F-4D97-AF65-F5344CB8AC3E}">
        <p14:creationId xmlns:p14="http://schemas.microsoft.com/office/powerpoint/2010/main" val="3575578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0ECA-F09D-96E8-F489-50A5264D0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F642E4-9565-29C4-5396-F18201D617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2C8390-F9F5-0B39-11F0-BDCD92AC2AA3}"/>
              </a:ext>
            </a:extLst>
          </p:cNvPr>
          <p:cNvSpPr>
            <a:spLocks noGrp="1"/>
          </p:cNvSpPr>
          <p:nvPr>
            <p:ph type="dt" sz="half" idx="10"/>
          </p:nvPr>
        </p:nvSpPr>
        <p:spPr/>
        <p:txBody>
          <a:bodyPr/>
          <a:lstStyle/>
          <a:p>
            <a:fld id="{C95AE1AA-CC89-4075-86D2-44A1E1F90CC6}" type="datetime1">
              <a:rPr lang="en-US" smtClean="0"/>
              <a:t>8/8/2023</a:t>
            </a:fld>
            <a:endParaRPr lang="en-US"/>
          </a:p>
        </p:txBody>
      </p:sp>
      <p:sp>
        <p:nvSpPr>
          <p:cNvPr id="5" name="Footer Placeholder 4">
            <a:extLst>
              <a:ext uri="{FF2B5EF4-FFF2-40B4-BE49-F238E27FC236}">
                <a16:creationId xmlns:a16="http://schemas.microsoft.com/office/drawing/2014/main" id="{C1B51F6C-F215-DCCA-087E-137AF6C28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D8F89-591A-06DD-9A67-747FE5396D17}"/>
              </a:ext>
            </a:extLst>
          </p:cNvPr>
          <p:cNvSpPr>
            <a:spLocks noGrp="1"/>
          </p:cNvSpPr>
          <p:nvPr>
            <p:ph type="sldNum" sz="quarter" idx="12"/>
          </p:nvPr>
        </p:nvSpPr>
        <p:spPr/>
        <p:txBody>
          <a:bodyPr/>
          <a:lstStyle/>
          <a:p>
            <a:fld id="{6037270F-4E7D-45C6-A0C5-24ACB8A2A325}" type="slidenum">
              <a:rPr lang="en-US" smtClean="0"/>
              <a:t>‹#›</a:t>
            </a:fld>
            <a:endParaRPr lang="en-US"/>
          </a:p>
        </p:txBody>
      </p:sp>
    </p:spTree>
    <p:extLst>
      <p:ext uri="{BB962C8B-B14F-4D97-AF65-F5344CB8AC3E}">
        <p14:creationId xmlns:p14="http://schemas.microsoft.com/office/powerpoint/2010/main" val="1108441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BF61-6E09-CD31-9F4E-E5AD5D14F5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992CD-1FC7-1CDC-3525-065AE08C49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9AAD81-1A41-63C5-650A-1E3D01A2229D}"/>
              </a:ext>
            </a:extLst>
          </p:cNvPr>
          <p:cNvSpPr>
            <a:spLocks noGrp="1"/>
          </p:cNvSpPr>
          <p:nvPr>
            <p:ph type="dt" sz="half" idx="10"/>
          </p:nvPr>
        </p:nvSpPr>
        <p:spPr/>
        <p:txBody>
          <a:bodyPr/>
          <a:lstStyle/>
          <a:p>
            <a:fld id="{1A919013-92ED-4911-812F-ABCF531FD62A}" type="datetime1">
              <a:rPr lang="en-US" smtClean="0"/>
              <a:t>8/8/2023</a:t>
            </a:fld>
            <a:endParaRPr lang="en-US"/>
          </a:p>
        </p:txBody>
      </p:sp>
      <p:sp>
        <p:nvSpPr>
          <p:cNvPr id="5" name="Footer Placeholder 4">
            <a:extLst>
              <a:ext uri="{FF2B5EF4-FFF2-40B4-BE49-F238E27FC236}">
                <a16:creationId xmlns:a16="http://schemas.microsoft.com/office/drawing/2014/main" id="{4FA92FBA-2D06-D709-42F0-32F8E6FAE5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B891D7-79AB-5AE0-1B7F-6138E38C33B0}"/>
              </a:ext>
            </a:extLst>
          </p:cNvPr>
          <p:cNvSpPr>
            <a:spLocks noGrp="1"/>
          </p:cNvSpPr>
          <p:nvPr>
            <p:ph type="sldNum" sz="quarter" idx="12"/>
          </p:nvPr>
        </p:nvSpPr>
        <p:spPr/>
        <p:txBody>
          <a:bodyPr/>
          <a:lstStyle/>
          <a:p>
            <a:fld id="{6037270F-4E7D-45C6-A0C5-24ACB8A2A325}" type="slidenum">
              <a:rPr lang="en-US" smtClean="0"/>
              <a:t>‹#›</a:t>
            </a:fld>
            <a:endParaRPr lang="en-US"/>
          </a:p>
        </p:txBody>
      </p:sp>
    </p:spTree>
    <p:extLst>
      <p:ext uri="{BB962C8B-B14F-4D97-AF65-F5344CB8AC3E}">
        <p14:creationId xmlns:p14="http://schemas.microsoft.com/office/powerpoint/2010/main" val="41979407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6CD86-6FAB-5012-E37A-53DC195B8B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5C443B-ACA3-81A3-3418-6331240751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F09F55-D6F7-24E1-902B-26F2A0DBD0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358B17-5DEE-E198-E7D6-81A071202A38}"/>
              </a:ext>
            </a:extLst>
          </p:cNvPr>
          <p:cNvSpPr>
            <a:spLocks noGrp="1"/>
          </p:cNvSpPr>
          <p:nvPr>
            <p:ph type="dt" sz="half" idx="10"/>
          </p:nvPr>
        </p:nvSpPr>
        <p:spPr/>
        <p:txBody>
          <a:bodyPr/>
          <a:lstStyle/>
          <a:p>
            <a:fld id="{DBEBC955-C24A-4942-91E3-60C524C58531}" type="datetime1">
              <a:rPr lang="en-US" smtClean="0"/>
              <a:t>8/8/2023</a:t>
            </a:fld>
            <a:endParaRPr lang="en-US"/>
          </a:p>
        </p:txBody>
      </p:sp>
      <p:sp>
        <p:nvSpPr>
          <p:cNvPr id="6" name="Footer Placeholder 5">
            <a:extLst>
              <a:ext uri="{FF2B5EF4-FFF2-40B4-BE49-F238E27FC236}">
                <a16:creationId xmlns:a16="http://schemas.microsoft.com/office/drawing/2014/main" id="{175B5A7C-C5F7-7F71-2ED0-038008350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9E9776-815D-D5C6-19FA-71A4F4208A18}"/>
              </a:ext>
            </a:extLst>
          </p:cNvPr>
          <p:cNvSpPr>
            <a:spLocks noGrp="1"/>
          </p:cNvSpPr>
          <p:nvPr>
            <p:ph type="sldNum" sz="quarter" idx="12"/>
          </p:nvPr>
        </p:nvSpPr>
        <p:spPr/>
        <p:txBody>
          <a:bodyPr/>
          <a:lstStyle/>
          <a:p>
            <a:fld id="{6037270F-4E7D-45C6-A0C5-24ACB8A2A325}" type="slidenum">
              <a:rPr lang="en-US" smtClean="0"/>
              <a:t>‹#›</a:t>
            </a:fld>
            <a:endParaRPr lang="en-US"/>
          </a:p>
        </p:txBody>
      </p:sp>
    </p:spTree>
    <p:extLst>
      <p:ext uri="{BB962C8B-B14F-4D97-AF65-F5344CB8AC3E}">
        <p14:creationId xmlns:p14="http://schemas.microsoft.com/office/powerpoint/2010/main" val="17324192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97AE-6B36-5C67-D0AB-62460F0C6A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B711FE-C5AB-F503-5E09-6DC4A35AD5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A621BD-01C9-E6FC-4276-6FF9903544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8A1305-F091-FB9D-BCCE-E4124FCDDA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F7F8E6-1E2C-65A7-2CE8-A38F809B3C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33B3D8-BEF9-C014-1128-C9EAE69A0EEB}"/>
              </a:ext>
            </a:extLst>
          </p:cNvPr>
          <p:cNvSpPr>
            <a:spLocks noGrp="1"/>
          </p:cNvSpPr>
          <p:nvPr>
            <p:ph type="dt" sz="half" idx="10"/>
          </p:nvPr>
        </p:nvSpPr>
        <p:spPr/>
        <p:txBody>
          <a:bodyPr/>
          <a:lstStyle/>
          <a:p>
            <a:fld id="{09DA8E65-53E5-4EFB-BA5B-7AF1FD3A09FF}" type="datetime1">
              <a:rPr lang="en-US" smtClean="0"/>
              <a:t>8/8/2023</a:t>
            </a:fld>
            <a:endParaRPr lang="en-US"/>
          </a:p>
        </p:txBody>
      </p:sp>
      <p:sp>
        <p:nvSpPr>
          <p:cNvPr id="8" name="Footer Placeholder 7">
            <a:extLst>
              <a:ext uri="{FF2B5EF4-FFF2-40B4-BE49-F238E27FC236}">
                <a16:creationId xmlns:a16="http://schemas.microsoft.com/office/drawing/2014/main" id="{807A4E58-A97A-4CAB-229F-B71BC7537C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22D32-80CD-F1DA-D030-E73D74AF7EEC}"/>
              </a:ext>
            </a:extLst>
          </p:cNvPr>
          <p:cNvSpPr>
            <a:spLocks noGrp="1"/>
          </p:cNvSpPr>
          <p:nvPr>
            <p:ph type="sldNum" sz="quarter" idx="12"/>
          </p:nvPr>
        </p:nvSpPr>
        <p:spPr/>
        <p:txBody>
          <a:bodyPr/>
          <a:lstStyle/>
          <a:p>
            <a:fld id="{6037270F-4E7D-45C6-A0C5-24ACB8A2A325}" type="slidenum">
              <a:rPr lang="en-US" smtClean="0"/>
              <a:t>‹#›</a:t>
            </a:fld>
            <a:endParaRPr lang="en-US"/>
          </a:p>
        </p:txBody>
      </p:sp>
    </p:spTree>
    <p:extLst>
      <p:ext uri="{BB962C8B-B14F-4D97-AF65-F5344CB8AC3E}">
        <p14:creationId xmlns:p14="http://schemas.microsoft.com/office/powerpoint/2010/main" val="3088904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1D-DCE3-3C4A-0167-D07E0E562D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7F54A3-58B5-DBC2-F309-7764A2BE8E65}"/>
              </a:ext>
            </a:extLst>
          </p:cNvPr>
          <p:cNvSpPr>
            <a:spLocks noGrp="1"/>
          </p:cNvSpPr>
          <p:nvPr>
            <p:ph type="dt" sz="half" idx="10"/>
          </p:nvPr>
        </p:nvSpPr>
        <p:spPr/>
        <p:txBody>
          <a:bodyPr/>
          <a:lstStyle/>
          <a:p>
            <a:fld id="{9A8FB9D0-D2EF-4020-93A3-581F52D47B06}" type="datetime1">
              <a:rPr lang="en-US" smtClean="0"/>
              <a:t>8/8/2023</a:t>
            </a:fld>
            <a:endParaRPr lang="en-US"/>
          </a:p>
        </p:txBody>
      </p:sp>
      <p:sp>
        <p:nvSpPr>
          <p:cNvPr id="4" name="Footer Placeholder 3">
            <a:extLst>
              <a:ext uri="{FF2B5EF4-FFF2-40B4-BE49-F238E27FC236}">
                <a16:creationId xmlns:a16="http://schemas.microsoft.com/office/drawing/2014/main" id="{378878F3-B238-EE55-EFC8-F10FE2FE1A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E7233D-5802-819A-2091-ACAA45A2615E}"/>
              </a:ext>
            </a:extLst>
          </p:cNvPr>
          <p:cNvSpPr>
            <a:spLocks noGrp="1"/>
          </p:cNvSpPr>
          <p:nvPr>
            <p:ph type="sldNum" sz="quarter" idx="12"/>
          </p:nvPr>
        </p:nvSpPr>
        <p:spPr/>
        <p:txBody>
          <a:bodyPr/>
          <a:lstStyle/>
          <a:p>
            <a:fld id="{6037270F-4E7D-45C6-A0C5-24ACB8A2A325}" type="slidenum">
              <a:rPr lang="en-US" smtClean="0"/>
              <a:t>‹#›</a:t>
            </a:fld>
            <a:endParaRPr lang="en-US"/>
          </a:p>
        </p:txBody>
      </p:sp>
    </p:spTree>
    <p:extLst>
      <p:ext uri="{BB962C8B-B14F-4D97-AF65-F5344CB8AC3E}">
        <p14:creationId xmlns:p14="http://schemas.microsoft.com/office/powerpoint/2010/main" val="141020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BB963B-35B7-C395-5F31-2D014F3EF67B}"/>
              </a:ext>
            </a:extLst>
          </p:cNvPr>
          <p:cNvSpPr>
            <a:spLocks noGrp="1"/>
          </p:cNvSpPr>
          <p:nvPr>
            <p:ph type="dt" sz="half" idx="10"/>
          </p:nvPr>
        </p:nvSpPr>
        <p:spPr/>
        <p:txBody>
          <a:bodyPr/>
          <a:lstStyle/>
          <a:p>
            <a:fld id="{A94F0E3A-8CAE-485B-A8C2-8C89F9AF2778}" type="datetime1">
              <a:rPr lang="en-US" smtClean="0"/>
              <a:t>8/8/2023</a:t>
            </a:fld>
            <a:endParaRPr lang="en-US"/>
          </a:p>
        </p:txBody>
      </p:sp>
      <p:sp>
        <p:nvSpPr>
          <p:cNvPr id="3" name="Footer Placeholder 2">
            <a:extLst>
              <a:ext uri="{FF2B5EF4-FFF2-40B4-BE49-F238E27FC236}">
                <a16:creationId xmlns:a16="http://schemas.microsoft.com/office/drawing/2014/main" id="{98264CA5-9FF0-71F8-EBAB-ED59A9F03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0FFA88-C776-DB50-B9FC-0FA7614FC438}"/>
              </a:ext>
            </a:extLst>
          </p:cNvPr>
          <p:cNvSpPr>
            <a:spLocks noGrp="1"/>
          </p:cNvSpPr>
          <p:nvPr>
            <p:ph type="sldNum" sz="quarter" idx="12"/>
          </p:nvPr>
        </p:nvSpPr>
        <p:spPr/>
        <p:txBody>
          <a:bodyPr/>
          <a:lstStyle/>
          <a:p>
            <a:fld id="{6037270F-4E7D-45C6-A0C5-24ACB8A2A325}" type="slidenum">
              <a:rPr lang="en-US" smtClean="0"/>
              <a:t>‹#›</a:t>
            </a:fld>
            <a:endParaRPr lang="en-US"/>
          </a:p>
        </p:txBody>
      </p:sp>
    </p:spTree>
    <p:extLst>
      <p:ext uri="{BB962C8B-B14F-4D97-AF65-F5344CB8AC3E}">
        <p14:creationId xmlns:p14="http://schemas.microsoft.com/office/powerpoint/2010/main" val="1119925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AB8C-2676-9CF3-D781-7683B180D9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8E6C5A-2E8C-DAD1-EACE-CC7FE14CB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515C04-D640-2C6F-34B0-4496B4A492BB}"/>
              </a:ext>
            </a:extLst>
          </p:cNvPr>
          <p:cNvSpPr>
            <a:spLocks noGrp="1"/>
          </p:cNvSpPr>
          <p:nvPr>
            <p:ph type="dt" sz="half" idx="10"/>
          </p:nvPr>
        </p:nvSpPr>
        <p:spPr/>
        <p:txBody>
          <a:bodyPr/>
          <a:lstStyle/>
          <a:p>
            <a:fld id="{5E6FCE94-6F32-45AF-84F5-F59D9107000A}" type="datetime1">
              <a:rPr lang="en-US" smtClean="0"/>
              <a:t>8/8/2023</a:t>
            </a:fld>
            <a:endParaRPr lang="en-US"/>
          </a:p>
        </p:txBody>
      </p:sp>
      <p:sp>
        <p:nvSpPr>
          <p:cNvPr id="5" name="Footer Placeholder 4">
            <a:extLst>
              <a:ext uri="{FF2B5EF4-FFF2-40B4-BE49-F238E27FC236}">
                <a16:creationId xmlns:a16="http://schemas.microsoft.com/office/drawing/2014/main" id="{68D63EC9-8AB0-D63D-DF12-54E48819CBD0}"/>
              </a:ext>
            </a:extLst>
          </p:cNvPr>
          <p:cNvSpPr>
            <a:spLocks noGrp="1"/>
          </p:cNvSpPr>
          <p:nvPr>
            <p:ph type="ftr" sz="quarter" idx="11"/>
          </p:nvPr>
        </p:nvSpPr>
        <p:spPr/>
        <p:txBody>
          <a:bodyPr/>
          <a:lstStyle/>
          <a:p>
            <a:r>
              <a:rPr lang="en-US"/>
              <a:t>2023 © Copyright LPU Online</a:t>
            </a:r>
          </a:p>
        </p:txBody>
      </p:sp>
      <p:sp>
        <p:nvSpPr>
          <p:cNvPr id="6" name="Slide Number Placeholder 5">
            <a:extLst>
              <a:ext uri="{FF2B5EF4-FFF2-40B4-BE49-F238E27FC236}">
                <a16:creationId xmlns:a16="http://schemas.microsoft.com/office/drawing/2014/main" id="{4BA973EF-6099-0E6E-E734-19FB4357E1E8}"/>
              </a:ext>
            </a:extLst>
          </p:cNvPr>
          <p:cNvSpPr>
            <a:spLocks noGrp="1"/>
          </p:cNvSpPr>
          <p:nvPr>
            <p:ph type="sldNum" sz="quarter" idx="12"/>
          </p:nvPr>
        </p:nvSpPr>
        <p:spPr/>
        <p:txBody>
          <a:bodyPr/>
          <a:lstStyle/>
          <a:p>
            <a:fld id="{C2223FB6-B7B4-4F43-A1C3-4360E3B5A8F1}" type="slidenum">
              <a:rPr lang="en-US" smtClean="0"/>
              <a:t>‹#›</a:t>
            </a:fld>
            <a:endParaRPr lang="en-US"/>
          </a:p>
        </p:txBody>
      </p:sp>
    </p:spTree>
    <p:extLst>
      <p:ext uri="{BB962C8B-B14F-4D97-AF65-F5344CB8AC3E}">
        <p14:creationId xmlns:p14="http://schemas.microsoft.com/office/powerpoint/2010/main" val="2979643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0F09C-E810-0D73-DE81-572F5E0A1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700AE0-7F36-F082-F3F9-2F84C786F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9BBF85-0388-E94B-FE91-E97EDB41F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FBD75-496E-6E6A-5D95-4E5D760775FC}"/>
              </a:ext>
            </a:extLst>
          </p:cNvPr>
          <p:cNvSpPr>
            <a:spLocks noGrp="1"/>
          </p:cNvSpPr>
          <p:nvPr>
            <p:ph type="dt" sz="half" idx="10"/>
          </p:nvPr>
        </p:nvSpPr>
        <p:spPr/>
        <p:txBody>
          <a:bodyPr/>
          <a:lstStyle/>
          <a:p>
            <a:fld id="{69919215-7DAA-4AAD-B510-93C50220C8C4}" type="datetime1">
              <a:rPr lang="en-US" smtClean="0"/>
              <a:t>8/8/2023</a:t>
            </a:fld>
            <a:endParaRPr lang="en-US"/>
          </a:p>
        </p:txBody>
      </p:sp>
      <p:sp>
        <p:nvSpPr>
          <p:cNvPr id="6" name="Footer Placeholder 5">
            <a:extLst>
              <a:ext uri="{FF2B5EF4-FFF2-40B4-BE49-F238E27FC236}">
                <a16:creationId xmlns:a16="http://schemas.microsoft.com/office/drawing/2014/main" id="{165CFF4D-D387-C033-D48F-C27DE9D3EC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373FBC-B47F-C89B-F50A-DDD648ACB9AF}"/>
              </a:ext>
            </a:extLst>
          </p:cNvPr>
          <p:cNvSpPr>
            <a:spLocks noGrp="1"/>
          </p:cNvSpPr>
          <p:nvPr>
            <p:ph type="sldNum" sz="quarter" idx="12"/>
          </p:nvPr>
        </p:nvSpPr>
        <p:spPr/>
        <p:txBody>
          <a:bodyPr/>
          <a:lstStyle/>
          <a:p>
            <a:fld id="{6037270F-4E7D-45C6-A0C5-24ACB8A2A325}" type="slidenum">
              <a:rPr lang="en-US" smtClean="0"/>
              <a:t>‹#›</a:t>
            </a:fld>
            <a:endParaRPr lang="en-US"/>
          </a:p>
        </p:txBody>
      </p:sp>
    </p:spTree>
    <p:extLst>
      <p:ext uri="{BB962C8B-B14F-4D97-AF65-F5344CB8AC3E}">
        <p14:creationId xmlns:p14="http://schemas.microsoft.com/office/powerpoint/2010/main" val="30619557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A402E-670C-9C69-7792-6B8A1BC35B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7BE81-301A-2392-9615-C4B77E650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31F841-DDDA-F6ED-CBEB-1F2AEEFE9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6F3A4-14DE-4DCE-423C-221F8D5CA7A3}"/>
              </a:ext>
            </a:extLst>
          </p:cNvPr>
          <p:cNvSpPr>
            <a:spLocks noGrp="1"/>
          </p:cNvSpPr>
          <p:nvPr>
            <p:ph type="dt" sz="half" idx="10"/>
          </p:nvPr>
        </p:nvSpPr>
        <p:spPr/>
        <p:txBody>
          <a:bodyPr/>
          <a:lstStyle/>
          <a:p>
            <a:fld id="{9CC58F27-F9B4-4A7A-91DF-265527815860}" type="datetime1">
              <a:rPr lang="en-US" smtClean="0"/>
              <a:t>8/8/2023</a:t>
            </a:fld>
            <a:endParaRPr lang="en-US"/>
          </a:p>
        </p:txBody>
      </p:sp>
      <p:sp>
        <p:nvSpPr>
          <p:cNvPr id="6" name="Footer Placeholder 5">
            <a:extLst>
              <a:ext uri="{FF2B5EF4-FFF2-40B4-BE49-F238E27FC236}">
                <a16:creationId xmlns:a16="http://schemas.microsoft.com/office/drawing/2014/main" id="{7E39A3FD-CB41-F901-990E-40EBD2649A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A736C5-ED0A-F808-26A0-4EBDDC394F21}"/>
              </a:ext>
            </a:extLst>
          </p:cNvPr>
          <p:cNvSpPr>
            <a:spLocks noGrp="1"/>
          </p:cNvSpPr>
          <p:nvPr>
            <p:ph type="sldNum" sz="quarter" idx="12"/>
          </p:nvPr>
        </p:nvSpPr>
        <p:spPr/>
        <p:txBody>
          <a:bodyPr/>
          <a:lstStyle/>
          <a:p>
            <a:fld id="{6037270F-4E7D-45C6-A0C5-24ACB8A2A325}" type="slidenum">
              <a:rPr lang="en-US" smtClean="0"/>
              <a:t>‹#›</a:t>
            </a:fld>
            <a:endParaRPr lang="en-US"/>
          </a:p>
        </p:txBody>
      </p:sp>
    </p:spTree>
    <p:extLst>
      <p:ext uri="{BB962C8B-B14F-4D97-AF65-F5344CB8AC3E}">
        <p14:creationId xmlns:p14="http://schemas.microsoft.com/office/powerpoint/2010/main" val="3150957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A5624-24D9-0E0F-FF17-FB94578D64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AD7CD0-1780-C09D-5297-F29C09E283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4D600-C16A-2140-9C6C-94C558031264}"/>
              </a:ext>
            </a:extLst>
          </p:cNvPr>
          <p:cNvSpPr>
            <a:spLocks noGrp="1"/>
          </p:cNvSpPr>
          <p:nvPr>
            <p:ph type="dt" sz="half" idx="10"/>
          </p:nvPr>
        </p:nvSpPr>
        <p:spPr/>
        <p:txBody>
          <a:bodyPr/>
          <a:lstStyle/>
          <a:p>
            <a:fld id="{EB1D1827-BA66-442F-AB2A-9CA7B2F3FBD8}" type="datetime1">
              <a:rPr lang="en-US" smtClean="0"/>
              <a:t>8/8/2023</a:t>
            </a:fld>
            <a:endParaRPr lang="en-US"/>
          </a:p>
        </p:txBody>
      </p:sp>
      <p:sp>
        <p:nvSpPr>
          <p:cNvPr id="5" name="Footer Placeholder 4">
            <a:extLst>
              <a:ext uri="{FF2B5EF4-FFF2-40B4-BE49-F238E27FC236}">
                <a16:creationId xmlns:a16="http://schemas.microsoft.com/office/drawing/2014/main" id="{E21970E9-39EE-1C56-50E8-6B9204EFE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221F0-48D0-1CEC-A0DC-9E67F03E61B0}"/>
              </a:ext>
            </a:extLst>
          </p:cNvPr>
          <p:cNvSpPr>
            <a:spLocks noGrp="1"/>
          </p:cNvSpPr>
          <p:nvPr>
            <p:ph type="sldNum" sz="quarter" idx="12"/>
          </p:nvPr>
        </p:nvSpPr>
        <p:spPr/>
        <p:txBody>
          <a:bodyPr/>
          <a:lstStyle/>
          <a:p>
            <a:fld id="{6037270F-4E7D-45C6-A0C5-24ACB8A2A325}" type="slidenum">
              <a:rPr lang="en-US" smtClean="0"/>
              <a:t>‹#›</a:t>
            </a:fld>
            <a:endParaRPr lang="en-US"/>
          </a:p>
        </p:txBody>
      </p:sp>
    </p:spTree>
    <p:extLst>
      <p:ext uri="{BB962C8B-B14F-4D97-AF65-F5344CB8AC3E}">
        <p14:creationId xmlns:p14="http://schemas.microsoft.com/office/powerpoint/2010/main" val="8981799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BA7494-C302-1F5A-12C7-E404C856E8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1D462B-C5DA-E92A-6B7B-6E7DB9CE76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D799B-425F-24A0-96EE-50D77527D927}"/>
              </a:ext>
            </a:extLst>
          </p:cNvPr>
          <p:cNvSpPr>
            <a:spLocks noGrp="1"/>
          </p:cNvSpPr>
          <p:nvPr>
            <p:ph type="dt" sz="half" idx="10"/>
          </p:nvPr>
        </p:nvSpPr>
        <p:spPr/>
        <p:txBody>
          <a:bodyPr/>
          <a:lstStyle/>
          <a:p>
            <a:fld id="{60F3C068-A2C2-4046-BF24-9E73A8B2CE81}" type="datetime1">
              <a:rPr lang="en-US" smtClean="0"/>
              <a:t>8/8/2023</a:t>
            </a:fld>
            <a:endParaRPr lang="en-US"/>
          </a:p>
        </p:txBody>
      </p:sp>
      <p:sp>
        <p:nvSpPr>
          <p:cNvPr id="5" name="Footer Placeholder 4">
            <a:extLst>
              <a:ext uri="{FF2B5EF4-FFF2-40B4-BE49-F238E27FC236}">
                <a16:creationId xmlns:a16="http://schemas.microsoft.com/office/drawing/2014/main" id="{FCBF6064-2EAB-C290-9D99-8D8C028B8F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39F79-CDF6-EC46-822A-5F628E3182B8}"/>
              </a:ext>
            </a:extLst>
          </p:cNvPr>
          <p:cNvSpPr>
            <a:spLocks noGrp="1"/>
          </p:cNvSpPr>
          <p:nvPr>
            <p:ph type="sldNum" sz="quarter" idx="12"/>
          </p:nvPr>
        </p:nvSpPr>
        <p:spPr/>
        <p:txBody>
          <a:bodyPr/>
          <a:lstStyle/>
          <a:p>
            <a:fld id="{6037270F-4E7D-45C6-A0C5-24ACB8A2A325}" type="slidenum">
              <a:rPr lang="en-US" smtClean="0"/>
              <a:t>‹#›</a:t>
            </a:fld>
            <a:endParaRPr lang="en-US"/>
          </a:p>
        </p:txBody>
      </p:sp>
    </p:spTree>
    <p:extLst>
      <p:ext uri="{BB962C8B-B14F-4D97-AF65-F5344CB8AC3E}">
        <p14:creationId xmlns:p14="http://schemas.microsoft.com/office/powerpoint/2010/main" val="358918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63DB-C3B7-3C92-E5E4-1BB984893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DE3D81-9F4B-3BC0-19A5-ECCD977FE3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4B86B5-A015-9AF8-B5CD-7A6662D2EF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E5E089-2F03-9190-BDB2-2C5DA934EC94}"/>
              </a:ext>
            </a:extLst>
          </p:cNvPr>
          <p:cNvSpPr>
            <a:spLocks noGrp="1"/>
          </p:cNvSpPr>
          <p:nvPr>
            <p:ph type="dt" sz="half" idx="10"/>
          </p:nvPr>
        </p:nvSpPr>
        <p:spPr/>
        <p:txBody>
          <a:bodyPr/>
          <a:lstStyle/>
          <a:p>
            <a:fld id="{C6201024-0D2A-48AB-B02B-365CA2BE850D}" type="datetime1">
              <a:rPr lang="en-US" smtClean="0"/>
              <a:t>8/8/2023</a:t>
            </a:fld>
            <a:endParaRPr lang="en-US"/>
          </a:p>
        </p:txBody>
      </p:sp>
      <p:sp>
        <p:nvSpPr>
          <p:cNvPr id="6" name="Footer Placeholder 5">
            <a:extLst>
              <a:ext uri="{FF2B5EF4-FFF2-40B4-BE49-F238E27FC236}">
                <a16:creationId xmlns:a16="http://schemas.microsoft.com/office/drawing/2014/main" id="{B9F4325F-4D80-B453-62DF-4A26EBD29E55}"/>
              </a:ext>
            </a:extLst>
          </p:cNvPr>
          <p:cNvSpPr>
            <a:spLocks noGrp="1"/>
          </p:cNvSpPr>
          <p:nvPr>
            <p:ph type="ftr" sz="quarter" idx="11"/>
          </p:nvPr>
        </p:nvSpPr>
        <p:spPr/>
        <p:txBody>
          <a:bodyPr/>
          <a:lstStyle/>
          <a:p>
            <a:r>
              <a:rPr lang="en-US"/>
              <a:t>2023 © Copyright LPU Online</a:t>
            </a:r>
          </a:p>
        </p:txBody>
      </p:sp>
      <p:sp>
        <p:nvSpPr>
          <p:cNvPr id="7" name="Slide Number Placeholder 6">
            <a:extLst>
              <a:ext uri="{FF2B5EF4-FFF2-40B4-BE49-F238E27FC236}">
                <a16:creationId xmlns:a16="http://schemas.microsoft.com/office/drawing/2014/main" id="{BB94C223-9AB6-E585-8015-6F480A273341}"/>
              </a:ext>
            </a:extLst>
          </p:cNvPr>
          <p:cNvSpPr>
            <a:spLocks noGrp="1"/>
          </p:cNvSpPr>
          <p:nvPr>
            <p:ph type="sldNum" sz="quarter" idx="12"/>
          </p:nvPr>
        </p:nvSpPr>
        <p:spPr/>
        <p:txBody>
          <a:bodyPr/>
          <a:lstStyle/>
          <a:p>
            <a:fld id="{C2223FB6-B7B4-4F43-A1C3-4360E3B5A8F1}" type="slidenum">
              <a:rPr lang="en-US" smtClean="0"/>
              <a:t>‹#›</a:t>
            </a:fld>
            <a:endParaRPr lang="en-US"/>
          </a:p>
        </p:txBody>
      </p:sp>
    </p:spTree>
    <p:extLst>
      <p:ext uri="{BB962C8B-B14F-4D97-AF65-F5344CB8AC3E}">
        <p14:creationId xmlns:p14="http://schemas.microsoft.com/office/powerpoint/2010/main" val="24519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74D5-F0FA-C8DB-E04C-BF15C8C26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538A95-F25C-7EB8-497C-740C0BDF5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51400B-3A5C-3F2D-8DA7-6123D48D6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C52E93-60B5-D1E4-6CF8-6A12F02F4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CBB69-9BF4-B107-FAE0-D06EFDC87D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85AB6B-4C18-84F5-3B27-9580A8EB0170}"/>
              </a:ext>
            </a:extLst>
          </p:cNvPr>
          <p:cNvSpPr>
            <a:spLocks noGrp="1"/>
          </p:cNvSpPr>
          <p:nvPr>
            <p:ph type="dt" sz="half" idx="10"/>
          </p:nvPr>
        </p:nvSpPr>
        <p:spPr/>
        <p:txBody>
          <a:bodyPr/>
          <a:lstStyle/>
          <a:p>
            <a:fld id="{7447C872-C404-4BC3-BE56-92168D4AEB99}" type="datetime1">
              <a:rPr lang="en-US" smtClean="0"/>
              <a:t>8/8/2023</a:t>
            </a:fld>
            <a:endParaRPr lang="en-US"/>
          </a:p>
        </p:txBody>
      </p:sp>
      <p:sp>
        <p:nvSpPr>
          <p:cNvPr id="8" name="Footer Placeholder 7">
            <a:extLst>
              <a:ext uri="{FF2B5EF4-FFF2-40B4-BE49-F238E27FC236}">
                <a16:creationId xmlns:a16="http://schemas.microsoft.com/office/drawing/2014/main" id="{9ACA5455-15E7-99FE-A0B0-6E23D65BE742}"/>
              </a:ext>
            </a:extLst>
          </p:cNvPr>
          <p:cNvSpPr>
            <a:spLocks noGrp="1"/>
          </p:cNvSpPr>
          <p:nvPr>
            <p:ph type="ftr" sz="quarter" idx="11"/>
          </p:nvPr>
        </p:nvSpPr>
        <p:spPr/>
        <p:txBody>
          <a:bodyPr/>
          <a:lstStyle/>
          <a:p>
            <a:r>
              <a:rPr lang="en-US"/>
              <a:t>2023 © Copyright LPU Online</a:t>
            </a:r>
          </a:p>
        </p:txBody>
      </p:sp>
      <p:sp>
        <p:nvSpPr>
          <p:cNvPr id="9" name="Slide Number Placeholder 8">
            <a:extLst>
              <a:ext uri="{FF2B5EF4-FFF2-40B4-BE49-F238E27FC236}">
                <a16:creationId xmlns:a16="http://schemas.microsoft.com/office/drawing/2014/main" id="{E651FC42-486D-28BE-762E-C42411C28CA0}"/>
              </a:ext>
            </a:extLst>
          </p:cNvPr>
          <p:cNvSpPr>
            <a:spLocks noGrp="1"/>
          </p:cNvSpPr>
          <p:nvPr>
            <p:ph type="sldNum" sz="quarter" idx="12"/>
          </p:nvPr>
        </p:nvSpPr>
        <p:spPr/>
        <p:txBody>
          <a:bodyPr/>
          <a:lstStyle/>
          <a:p>
            <a:fld id="{C2223FB6-B7B4-4F43-A1C3-4360E3B5A8F1}" type="slidenum">
              <a:rPr lang="en-US" smtClean="0"/>
              <a:t>‹#›</a:t>
            </a:fld>
            <a:endParaRPr lang="en-US"/>
          </a:p>
        </p:txBody>
      </p:sp>
    </p:spTree>
    <p:extLst>
      <p:ext uri="{BB962C8B-B14F-4D97-AF65-F5344CB8AC3E}">
        <p14:creationId xmlns:p14="http://schemas.microsoft.com/office/powerpoint/2010/main" val="3369510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FB2B-537C-485F-A9F8-A7E1ED2705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A64F14-9884-694A-B938-471EEDBED857}"/>
              </a:ext>
            </a:extLst>
          </p:cNvPr>
          <p:cNvSpPr>
            <a:spLocks noGrp="1"/>
          </p:cNvSpPr>
          <p:nvPr>
            <p:ph type="dt" sz="half" idx="10"/>
          </p:nvPr>
        </p:nvSpPr>
        <p:spPr/>
        <p:txBody>
          <a:bodyPr/>
          <a:lstStyle/>
          <a:p>
            <a:fld id="{B63CAD00-4F19-4361-B017-D1D7AABA1D51}" type="datetime1">
              <a:rPr lang="en-US" smtClean="0"/>
              <a:t>8/8/2023</a:t>
            </a:fld>
            <a:endParaRPr lang="en-US"/>
          </a:p>
        </p:txBody>
      </p:sp>
      <p:sp>
        <p:nvSpPr>
          <p:cNvPr id="4" name="Footer Placeholder 3">
            <a:extLst>
              <a:ext uri="{FF2B5EF4-FFF2-40B4-BE49-F238E27FC236}">
                <a16:creationId xmlns:a16="http://schemas.microsoft.com/office/drawing/2014/main" id="{5C1DE44B-65D9-7644-C5FC-53A255C80374}"/>
              </a:ext>
            </a:extLst>
          </p:cNvPr>
          <p:cNvSpPr>
            <a:spLocks noGrp="1"/>
          </p:cNvSpPr>
          <p:nvPr>
            <p:ph type="ftr" sz="quarter" idx="11"/>
          </p:nvPr>
        </p:nvSpPr>
        <p:spPr/>
        <p:txBody>
          <a:bodyPr/>
          <a:lstStyle/>
          <a:p>
            <a:r>
              <a:rPr lang="en-US"/>
              <a:t>2023 © Copyright LPU Online</a:t>
            </a:r>
          </a:p>
        </p:txBody>
      </p:sp>
      <p:sp>
        <p:nvSpPr>
          <p:cNvPr id="5" name="Slide Number Placeholder 4">
            <a:extLst>
              <a:ext uri="{FF2B5EF4-FFF2-40B4-BE49-F238E27FC236}">
                <a16:creationId xmlns:a16="http://schemas.microsoft.com/office/drawing/2014/main" id="{43EBFB39-7BCD-31DE-52EF-48D76C5FBD0D}"/>
              </a:ext>
            </a:extLst>
          </p:cNvPr>
          <p:cNvSpPr>
            <a:spLocks noGrp="1"/>
          </p:cNvSpPr>
          <p:nvPr>
            <p:ph type="sldNum" sz="quarter" idx="12"/>
          </p:nvPr>
        </p:nvSpPr>
        <p:spPr/>
        <p:txBody>
          <a:bodyPr/>
          <a:lstStyle/>
          <a:p>
            <a:fld id="{C2223FB6-B7B4-4F43-A1C3-4360E3B5A8F1}" type="slidenum">
              <a:rPr lang="en-US" smtClean="0"/>
              <a:t>‹#›</a:t>
            </a:fld>
            <a:endParaRPr lang="en-US"/>
          </a:p>
        </p:txBody>
      </p:sp>
    </p:spTree>
    <p:extLst>
      <p:ext uri="{BB962C8B-B14F-4D97-AF65-F5344CB8AC3E}">
        <p14:creationId xmlns:p14="http://schemas.microsoft.com/office/powerpoint/2010/main" val="4056552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A22FE-8900-6328-1ECF-EBFFDA1C7ABB}"/>
              </a:ext>
            </a:extLst>
          </p:cNvPr>
          <p:cNvSpPr>
            <a:spLocks noGrp="1"/>
          </p:cNvSpPr>
          <p:nvPr>
            <p:ph type="dt" sz="half" idx="10"/>
          </p:nvPr>
        </p:nvSpPr>
        <p:spPr/>
        <p:txBody>
          <a:bodyPr/>
          <a:lstStyle/>
          <a:p>
            <a:fld id="{ACCC93C1-2532-4A39-96DF-7CC2D6C29905}" type="datetime1">
              <a:rPr lang="en-US" smtClean="0"/>
              <a:t>8/8/2023</a:t>
            </a:fld>
            <a:endParaRPr lang="en-US"/>
          </a:p>
        </p:txBody>
      </p:sp>
      <p:sp>
        <p:nvSpPr>
          <p:cNvPr id="3" name="Footer Placeholder 2">
            <a:extLst>
              <a:ext uri="{FF2B5EF4-FFF2-40B4-BE49-F238E27FC236}">
                <a16:creationId xmlns:a16="http://schemas.microsoft.com/office/drawing/2014/main" id="{CF28A4F4-615C-4CBE-26CB-67DD5779945F}"/>
              </a:ext>
            </a:extLst>
          </p:cNvPr>
          <p:cNvSpPr>
            <a:spLocks noGrp="1"/>
          </p:cNvSpPr>
          <p:nvPr>
            <p:ph type="ftr" sz="quarter" idx="11"/>
          </p:nvPr>
        </p:nvSpPr>
        <p:spPr/>
        <p:txBody>
          <a:bodyPr/>
          <a:lstStyle/>
          <a:p>
            <a:r>
              <a:rPr lang="en-US"/>
              <a:t>2023 © Copyright LPU Online</a:t>
            </a:r>
          </a:p>
        </p:txBody>
      </p:sp>
      <p:sp>
        <p:nvSpPr>
          <p:cNvPr id="4" name="Slide Number Placeholder 3">
            <a:extLst>
              <a:ext uri="{FF2B5EF4-FFF2-40B4-BE49-F238E27FC236}">
                <a16:creationId xmlns:a16="http://schemas.microsoft.com/office/drawing/2014/main" id="{D6E947EE-E493-67D4-76F9-1583AA0D97B5}"/>
              </a:ext>
            </a:extLst>
          </p:cNvPr>
          <p:cNvSpPr>
            <a:spLocks noGrp="1"/>
          </p:cNvSpPr>
          <p:nvPr>
            <p:ph type="sldNum" sz="quarter" idx="12"/>
          </p:nvPr>
        </p:nvSpPr>
        <p:spPr/>
        <p:txBody>
          <a:bodyPr/>
          <a:lstStyle/>
          <a:p>
            <a:fld id="{C2223FB6-B7B4-4F43-A1C3-4360E3B5A8F1}" type="slidenum">
              <a:rPr lang="en-US" smtClean="0"/>
              <a:t>‹#›</a:t>
            </a:fld>
            <a:endParaRPr lang="en-US"/>
          </a:p>
        </p:txBody>
      </p:sp>
    </p:spTree>
    <p:extLst>
      <p:ext uri="{BB962C8B-B14F-4D97-AF65-F5344CB8AC3E}">
        <p14:creationId xmlns:p14="http://schemas.microsoft.com/office/powerpoint/2010/main" val="335685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225-0A26-A371-FBDA-9EB420483B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41AC0B-21C2-D5FC-1DEC-B29DE8BCE5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A1FEC2-AEAC-7B86-6E87-49E3F481A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4BCEE8-1884-577A-09BB-531D6E7C06D7}"/>
              </a:ext>
            </a:extLst>
          </p:cNvPr>
          <p:cNvSpPr>
            <a:spLocks noGrp="1"/>
          </p:cNvSpPr>
          <p:nvPr>
            <p:ph type="dt" sz="half" idx="10"/>
          </p:nvPr>
        </p:nvSpPr>
        <p:spPr/>
        <p:txBody>
          <a:bodyPr/>
          <a:lstStyle/>
          <a:p>
            <a:fld id="{ECC1AF92-9E73-4567-8BCD-6B3CFDCA5C34}" type="datetime1">
              <a:rPr lang="en-US" smtClean="0"/>
              <a:t>8/8/2023</a:t>
            </a:fld>
            <a:endParaRPr lang="en-US"/>
          </a:p>
        </p:txBody>
      </p:sp>
      <p:sp>
        <p:nvSpPr>
          <p:cNvPr id="6" name="Footer Placeholder 5">
            <a:extLst>
              <a:ext uri="{FF2B5EF4-FFF2-40B4-BE49-F238E27FC236}">
                <a16:creationId xmlns:a16="http://schemas.microsoft.com/office/drawing/2014/main" id="{FDEA9A55-0818-83F4-6E19-A73CDCD98EF6}"/>
              </a:ext>
            </a:extLst>
          </p:cNvPr>
          <p:cNvSpPr>
            <a:spLocks noGrp="1"/>
          </p:cNvSpPr>
          <p:nvPr>
            <p:ph type="ftr" sz="quarter" idx="11"/>
          </p:nvPr>
        </p:nvSpPr>
        <p:spPr/>
        <p:txBody>
          <a:bodyPr/>
          <a:lstStyle/>
          <a:p>
            <a:r>
              <a:rPr lang="en-US"/>
              <a:t>2023 © Copyright LPU Online</a:t>
            </a:r>
          </a:p>
        </p:txBody>
      </p:sp>
      <p:sp>
        <p:nvSpPr>
          <p:cNvPr id="7" name="Slide Number Placeholder 6">
            <a:extLst>
              <a:ext uri="{FF2B5EF4-FFF2-40B4-BE49-F238E27FC236}">
                <a16:creationId xmlns:a16="http://schemas.microsoft.com/office/drawing/2014/main" id="{B8A3FC73-0228-EA4F-3E3F-5664DD4F5B5D}"/>
              </a:ext>
            </a:extLst>
          </p:cNvPr>
          <p:cNvSpPr>
            <a:spLocks noGrp="1"/>
          </p:cNvSpPr>
          <p:nvPr>
            <p:ph type="sldNum" sz="quarter" idx="12"/>
          </p:nvPr>
        </p:nvSpPr>
        <p:spPr/>
        <p:txBody>
          <a:bodyPr/>
          <a:lstStyle/>
          <a:p>
            <a:fld id="{C2223FB6-B7B4-4F43-A1C3-4360E3B5A8F1}" type="slidenum">
              <a:rPr lang="en-US" smtClean="0"/>
              <a:t>‹#›</a:t>
            </a:fld>
            <a:endParaRPr lang="en-US"/>
          </a:p>
        </p:txBody>
      </p:sp>
    </p:spTree>
    <p:extLst>
      <p:ext uri="{BB962C8B-B14F-4D97-AF65-F5344CB8AC3E}">
        <p14:creationId xmlns:p14="http://schemas.microsoft.com/office/powerpoint/2010/main" val="1920963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01EA-9FD4-BEDA-FF68-E9B6B6AD0E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D79FF9-1A87-A814-FF35-50F818A2B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A6A1E5-5DA5-A33D-60F8-521E694DC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724646-1546-C0EC-0E0A-E28EFCC3730C}"/>
              </a:ext>
            </a:extLst>
          </p:cNvPr>
          <p:cNvSpPr>
            <a:spLocks noGrp="1"/>
          </p:cNvSpPr>
          <p:nvPr>
            <p:ph type="dt" sz="half" idx="10"/>
          </p:nvPr>
        </p:nvSpPr>
        <p:spPr/>
        <p:txBody>
          <a:bodyPr/>
          <a:lstStyle/>
          <a:p>
            <a:fld id="{8DB3102E-D2D5-4C3D-B8F5-09D50BA4510F}" type="datetime1">
              <a:rPr lang="en-US" smtClean="0"/>
              <a:t>8/8/2023</a:t>
            </a:fld>
            <a:endParaRPr lang="en-US"/>
          </a:p>
        </p:txBody>
      </p:sp>
      <p:sp>
        <p:nvSpPr>
          <p:cNvPr id="6" name="Footer Placeholder 5">
            <a:extLst>
              <a:ext uri="{FF2B5EF4-FFF2-40B4-BE49-F238E27FC236}">
                <a16:creationId xmlns:a16="http://schemas.microsoft.com/office/drawing/2014/main" id="{7DCE6919-057A-8D2C-5B5B-F7632689844F}"/>
              </a:ext>
            </a:extLst>
          </p:cNvPr>
          <p:cNvSpPr>
            <a:spLocks noGrp="1"/>
          </p:cNvSpPr>
          <p:nvPr>
            <p:ph type="ftr" sz="quarter" idx="11"/>
          </p:nvPr>
        </p:nvSpPr>
        <p:spPr/>
        <p:txBody>
          <a:bodyPr/>
          <a:lstStyle/>
          <a:p>
            <a:r>
              <a:rPr lang="en-US"/>
              <a:t>2023 © Copyright LPU Online</a:t>
            </a:r>
          </a:p>
        </p:txBody>
      </p:sp>
      <p:sp>
        <p:nvSpPr>
          <p:cNvPr id="7" name="Slide Number Placeholder 6">
            <a:extLst>
              <a:ext uri="{FF2B5EF4-FFF2-40B4-BE49-F238E27FC236}">
                <a16:creationId xmlns:a16="http://schemas.microsoft.com/office/drawing/2014/main" id="{2733770B-5CA2-05AE-148B-8A739463C632}"/>
              </a:ext>
            </a:extLst>
          </p:cNvPr>
          <p:cNvSpPr>
            <a:spLocks noGrp="1"/>
          </p:cNvSpPr>
          <p:nvPr>
            <p:ph type="sldNum" sz="quarter" idx="12"/>
          </p:nvPr>
        </p:nvSpPr>
        <p:spPr/>
        <p:txBody>
          <a:bodyPr/>
          <a:lstStyle/>
          <a:p>
            <a:fld id="{C2223FB6-B7B4-4F43-A1C3-4360E3B5A8F1}" type="slidenum">
              <a:rPr lang="en-US" smtClean="0"/>
              <a:t>‹#›</a:t>
            </a:fld>
            <a:endParaRPr lang="en-US"/>
          </a:p>
        </p:txBody>
      </p:sp>
    </p:spTree>
    <p:extLst>
      <p:ext uri="{BB962C8B-B14F-4D97-AF65-F5344CB8AC3E}">
        <p14:creationId xmlns:p14="http://schemas.microsoft.com/office/powerpoint/2010/main" val="3847794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F43A5-ED8B-8782-3D07-4795CF52E2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DABF26-C730-45E4-6607-48B33FCAE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5EDBA-AF17-E388-5719-3355E5A3BB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072A59-1601-4531-9CA1-A39357CB9E86}" type="datetime1">
              <a:rPr lang="en-US" smtClean="0"/>
              <a:t>8/8/2023</a:t>
            </a:fld>
            <a:endParaRPr lang="en-US"/>
          </a:p>
        </p:txBody>
      </p:sp>
      <p:sp>
        <p:nvSpPr>
          <p:cNvPr id="5" name="Footer Placeholder 4">
            <a:extLst>
              <a:ext uri="{FF2B5EF4-FFF2-40B4-BE49-F238E27FC236}">
                <a16:creationId xmlns:a16="http://schemas.microsoft.com/office/drawing/2014/main" id="{A0EB6426-F7DE-2B32-7A0A-48E239FD79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2023 © Copyright LPU Online</a:t>
            </a:r>
          </a:p>
        </p:txBody>
      </p:sp>
      <p:sp>
        <p:nvSpPr>
          <p:cNvPr id="6" name="Slide Number Placeholder 5">
            <a:extLst>
              <a:ext uri="{FF2B5EF4-FFF2-40B4-BE49-F238E27FC236}">
                <a16:creationId xmlns:a16="http://schemas.microsoft.com/office/drawing/2014/main" id="{CCC1A4F7-6E90-73D5-01B3-A917922EEE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223FB6-B7B4-4F43-A1C3-4360E3B5A8F1}" type="slidenum">
              <a:rPr lang="en-US" smtClean="0"/>
              <a:t>‹#›</a:t>
            </a:fld>
            <a:endParaRPr lang="en-US"/>
          </a:p>
        </p:txBody>
      </p:sp>
    </p:spTree>
    <p:extLst>
      <p:ext uri="{BB962C8B-B14F-4D97-AF65-F5344CB8AC3E}">
        <p14:creationId xmlns:p14="http://schemas.microsoft.com/office/powerpoint/2010/main" val="2155364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E56F70-BCEA-69A5-3C6E-ED47B4E898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D996A2-ECD6-CAF5-86E6-58BFF4A652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5C046-065C-82EF-BED0-E67B4CF9AE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D00AA-FD05-4CA2-A62F-692FFDDCF896}" type="datetime1">
              <a:rPr lang="en-US" smtClean="0"/>
              <a:t>8/8/2023</a:t>
            </a:fld>
            <a:endParaRPr lang="en-US"/>
          </a:p>
        </p:txBody>
      </p:sp>
      <p:sp>
        <p:nvSpPr>
          <p:cNvPr id="5" name="Footer Placeholder 4">
            <a:extLst>
              <a:ext uri="{FF2B5EF4-FFF2-40B4-BE49-F238E27FC236}">
                <a16:creationId xmlns:a16="http://schemas.microsoft.com/office/drawing/2014/main" id="{416EA532-77D6-D13D-43DA-4D48269903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2023 © Copyright LPU Online</a:t>
            </a:r>
          </a:p>
        </p:txBody>
      </p:sp>
      <p:sp>
        <p:nvSpPr>
          <p:cNvPr id="6" name="Slide Number Placeholder 5">
            <a:extLst>
              <a:ext uri="{FF2B5EF4-FFF2-40B4-BE49-F238E27FC236}">
                <a16:creationId xmlns:a16="http://schemas.microsoft.com/office/drawing/2014/main" id="{FCB5D666-2235-2FE0-87D5-1779C823F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F8671-1BB6-46DE-A8B7-6D94F90175F0}" type="slidenum">
              <a:rPr lang="en-US" smtClean="0"/>
              <a:t>‹#›</a:t>
            </a:fld>
            <a:endParaRPr lang="en-US"/>
          </a:p>
        </p:txBody>
      </p:sp>
    </p:spTree>
    <p:extLst>
      <p:ext uri="{BB962C8B-B14F-4D97-AF65-F5344CB8AC3E}">
        <p14:creationId xmlns:p14="http://schemas.microsoft.com/office/powerpoint/2010/main" val="2010600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F0DD9F-B6E8-01CE-D4E1-F47AF3EED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26E873-F8F2-24EA-7BE0-A0450076C6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DA7F0-2D8B-6088-3067-3DB4E691C2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C74B44-0F9F-440B-BDB0-3A098BF8E035}" type="datetime1">
              <a:rPr lang="en-US" smtClean="0"/>
              <a:t>8/8/2023</a:t>
            </a:fld>
            <a:endParaRPr lang="en-US"/>
          </a:p>
        </p:txBody>
      </p:sp>
      <p:sp>
        <p:nvSpPr>
          <p:cNvPr id="5" name="Footer Placeholder 4">
            <a:extLst>
              <a:ext uri="{FF2B5EF4-FFF2-40B4-BE49-F238E27FC236}">
                <a16:creationId xmlns:a16="http://schemas.microsoft.com/office/drawing/2014/main" id="{7B465DAF-C99A-B8DB-672A-C0D0894AE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29A04C-51B9-4039-FB22-8F98A09EEE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37270F-4E7D-45C6-A0C5-24ACB8A2A325}" type="slidenum">
              <a:rPr lang="en-US" smtClean="0"/>
              <a:t>‹#›</a:t>
            </a:fld>
            <a:endParaRPr lang="en-US"/>
          </a:p>
        </p:txBody>
      </p:sp>
    </p:spTree>
    <p:extLst>
      <p:ext uri="{BB962C8B-B14F-4D97-AF65-F5344CB8AC3E}">
        <p14:creationId xmlns:p14="http://schemas.microsoft.com/office/powerpoint/2010/main" val="2891848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11" Type="http://schemas.microsoft.com/office/2007/relationships/hdphoto" Target="../media/hdphoto7.wdp"/><Relationship Id="rId5" Type="http://schemas.microsoft.com/office/2007/relationships/hdphoto" Target="../media/hdphoto10.wdp"/><Relationship Id="rId10" Type="http://schemas.openxmlformats.org/officeDocument/2006/relationships/image" Target="../media/image18.png"/><Relationship Id="rId4" Type="http://schemas.openxmlformats.org/officeDocument/2006/relationships/image" Target="../media/image25.png"/><Relationship Id="rId9" Type="http://schemas.microsoft.com/office/2007/relationships/hdphoto" Target="../media/hdphoto1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13.wdp"/><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jpeg"/><Relationship Id="rId15" Type="http://schemas.openxmlformats.org/officeDocument/2006/relationships/image" Target="../media/image44.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1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png"/><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7.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4.xml"/><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2000">
              <a:srgbClr val="000000">
                <a:alpha val="67000"/>
              </a:srgbClr>
            </a:gs>
            <a:gs pos="0">
              <a:schemeClr val="tx1">
                <a:alpha val="18000"/>
              </a:schemeClr>
            </a:gs>
            <a:gs pos="49000">
              <a:schemeClr val="tx1"/>
            </a:gs>
            <a:gs pos="77000">
              <a:srgbClr val="000000">
                <a:alpha val="67000"/>
              </a:srgbClr>
            </a:gs>
            <a:gs pos="100000">
              <a:schemeClr val="tx1">
                <a:alpha val="18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59B31F-831D-789B-ED9D-78306FD8FDB6}"/>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22000"/>
                    </a14:imgEffect>
                    <a14:imgEffect>
                      <a14:colorTemperature colorTemp="6400"/>
                    </a14:imgEffect>
                    <a14:imgEffect>
                      <a14:brightnessContrast bright="-17000" contrast="-3000"/>
                    </a14:imgEffect>
                  </a14:imgLayer>
                </a14:imgProps>
              </a:ext>
            </a:extLst>
          </a:blip>
          <a:srcRect t="31102" r="662" b="-1"/>
          <a:stretch/>
        </p:blipFill>
        <p:spPr>
          <a:xfrm>
            <a:off x="0" y="0"/>
            <a:ext cx="12192000" cy="6858000"/>
          </a:xfrm>
          <a:prstGeom prst="rect">
            <a:avLst/>
          </a:prstGeom>
        </p:spPr>
      </p:pic>
      <p:grpSp>
        <p:nvGrpSpPr>
          <p:cNvPr id="18" name="Group 17">
            <a:extLst>
              <a:ext uri="{FF2B5EF4-FFF2-40B4-BE49-F238E27FC236}">
                <a16:creationId xmlns:a16="http://schemas.microsoft.com/office/drawing/2014/main" id="{DA6B70B5-177F-BE20-87C6-78B96BE11B88}"/>
              </a:ext>
            </a:extLst>
          </p:cNvPr>
          <p:cNvGrpSpPr/>
          <p:nvPr/>
        </p:nvGrpSpPr>
        <p:grpSpPr>
          <a:xfrm>
            <a:off x="1432560" y="1527642"/>
            <a:ext cx="9326880" cy="3730147"/>
            <a:chOff x="1635760" y="1642110"/>
            <a:chExt cx="9326880" cy="3730147"/>
          </a:xfrm>
        </p:grpSpPr>
        <p:sp>
          <p:nvSpPr>
            <p:cNvPr id="6" name="Rectangle 5">
              <a:extLst>
                <a:ext uri="{FF2B5EF4-FFF2-40B4-BE49-F238E27FC236}">
                  <a16:creationId xmlns:a16="http://schemas.microsoft.com/office/drawing/2014/main" id="{D95873AA-EDCD-B76B-E411-13F8535C3F05}"/>
                </a:ext>
              </a:extLst>
            </p:cNvPr>
            <p:cNvSpPr/>
            <p:nvPr/>
          </p:nvSpPr>
          <p:spPr>
            <a:xfrm>
              <a:off x="1635760" y="1642110"/>
              <a:ext cx="9326880" cy="73152"/>
            </a:xfrm>
            <a:prstGeom prst="rect">
              <a:avLst/>
            </a:prstGeom>
            <a:solidFill>
              <a:srgbClr val="F07C00"/>
            </a:solidFill>
            <a:ln w="25400">
              <a:solidFill>
                <a:srgbClr val="F5C59D">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6AB19E-09C5-20B1-B2DC-09E6BB3523A7}"/>
                </a:ext>
              </a:extLst>
            </p:cNvPr>
            <p:cNvSpPr/>
            <p:nvPr/>
          </p:nvSpPr>
          <p:spPr>
            <a:xfrm>
              <a:off x="1635760" y="5299105"/>
              <a:ext cx="9326880" cy="73152"/>
            </a:xfrm>
            <a:prstGeom prst="rect">
              <a:avLst/>
            </a:prstGeom>
            <a:solidFill>
              <a:srgbClr val="F07C00"/>
            </a:solidFill>
            <a:ln w="25400">
              <a:solidFill>
                <a:srgbClr val="F5C59D">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6CA33A42-7B7D-A984-491C-9E256F6853B2}"/>
              </a:ext>
            </a:extLst>
          </p:cNvPr>
          <p:cNvSpPr/>
          <p:nvPr/>
        </p:nvSpPr>
        <p:spPr>
          <a:xfrm>
            <a:off x="3856655" y="3275541"/>
            <a:ext cx="6675120" cy="45720"/>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3">
            <a:extLst>
              <a:ext uri="{FF2B5EF4-FFF2-40B4-BE49-F238E27FC236}">
                <a16:creationId xmlns:a16="http://schemas.microsoft.com/office/drawing/2014/main" id="{68E4D6CB-CE89-168D-A8AF-B0E9645E43FF}"/>
              </a:ext>
            </a:extLst>
          </p:cNvPr>
          <p:cNvSpPr txBox="1">
            <a:spLocks/>
          </p:cNvSpPr>
          <p:nvPr/>
        </p:nvSpPr>
        <p:spPr>
          <a:xfrm>
            <a:off x="3684308" y="2237189"/>
            <a:ext cx="6976214" cy="1826666"/>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0"/>
              </a:lnSpc>
            </a:pPr>
            <a:r>
              <a:rPr lang="en-IN" sz="8800" dirty="0">
                <a:solidFill>
                  <a:srgbClr val="F49D56"/>
                </a:solidFill>
                <a:effectLst>
                  <a:outerShdw blurRad="38100" dist="38100" dir="2700000" algn="tl">
                    <a:srgbClr val="000000">
                      <a:alpha val="43137"/>
                    </a:srgbClr>
                  </a:outerShdw>
                </a:effectLst>
                <a:latin typeface="Arial Black" panose="020B0A04020102020204" pitchFamily="34" charset="0"/>
              </a:rPr>
              <a:t>LPU</a:t>
            </a:r>
            <a:r>
              <a:rPr lang="en-IN" sz="8800" dirty="0">
                <a:solidFill>
                  <a:srgbClr val="FF0000"/>
                </a:solidFill>
                <a:effectLst>
                  <a:outerShdw blurRad="38100" dist="38100" dir="2700000" algn="tl">
                    <a:srgbClr val="000000">
                      <a:alpha val="43137"/>
                    </a:srgbClr>
                  </a:outerShdw>
                </a:effectLst>
                <a:latin typeface="Arial Black" panose="020B0A04020102020204" pitchFamily="34" charset="0"/>
              </a:rPr>
              <a:t> </a:t>
            </a:r>
            <a:r>
              <a:rPr lang="en-IN" sz="8800" dirty="0">
                <a:solidFill>
                  <a:schemeClr val="bg1">
                    <a:lumMod val="95000"/>
                  </a:schemeClr>
                </a:solidFill>
                <a:effectLst>
                  <a:outerShdw blurRad="38100" dist="38100" dir="2700000" algn="tl">
                    <a:srgbClr val="000000">
                      <a:alpha val="43137"/>
                    </a:srgbClr>
                  </a:outerShdw>
                </a:effectLst>
                <a:latin typeface="Arial Black" panose="020B0A04020102020204" pitchFamily="34" charset="0"/>
              </a:rPr>
              <a:t>Online</a:t>
            </a:r>
          </a:p>
        </p:txBody>
      </p:sp>
      <p:sp>
        <p:nvSpPr>
          <p:cNvPr id="4" name="TextBox 3">
            <a:extLst>
              <a:ext uri="{FF2B5EF4-FFF2-40B4-BE49-F238E27FC236}">
                <a16:creationId xmlns:a16="http://schemas.microsoft.com/office/drawing/2014/main" id="{9702D037-1661-FB35-909F-878D5E75C8E7}"/>
              </a:ext>
            </a:extLst>
          </p:cNvPr>
          <p:cNvSpPr txBox="1"/>
          <p:nvPr/>
        </p:nvSpPr>
        <p:spPr>
          <a:xfrm>
            <a:off x="3760041" y="3556132"/>
            <a:ext cx="7460342" cy="923330"/>
          </a:xfrm>
          <a:prstGeom prst="rect">
            <a:avLst/>
          </a:prstGeom>
          <a:noFill/>
        </p:spPr>
        <p:txBody>
          <a:bodyPr wrap="square">
            <a:spAutoFit/>
          </a:bodyPr>
          <a:lstStyle/>
          <a:p>
            <a:r>
              <a:rPr lang="en-US" sz="5400" dirty="0">
                <a:solidFill>
                  <a:schemeClr val="bg1">
                    <a:lumMod val="95000"/>
                  </a:schemeClr>
                </a:solidFill>
                <a:latin typeface="Tw Cen MT Condensed Extra Bold" panose="020B0803020202020204" pitchFamily="34" charset="0"/>
                <a:cs typeface="Arial" panose="020B0604020202020204" pitchFamily="34" charset="0"/>
              </a:rPr>
              <a:t>Same Degree, Now Online.</a:t>
            </a:r>
          </a:p>
        </p:txBody>
      </p:sp>
      <p:sp>
        <p:nvSpPr>
          <p:cNvPr id="12" name="TextBox 11">
            <a:extLst>
              <a:ext uri="{FF2B5EF4-FFF2-40B4-BE49-F238E27FC236}">
                <a16:creationId xmlns:a16="http://schemas.microsoft.com/office/drawing/2014/main" id="{4EBC89E5-E766-8560-C220-8045A4D8B976}"/>
              </a:ext>
            </a:extLst>
          </p:cNvPr>
          <p:cNvSpPr txBox="1"/>
          <p:nvPr/>
        </p:nvSpPr>
        <p:spPr>
          <a:xfrm>
            <a:off x="7067551" y="4493495"/>
            <a:ext cx="3534916" cy="646331"/>
          </a:xfrm>
          <a:prstGeom prst="rect">
            <a:avLst/>
          </a:prstGeom>
          <a:noFill/>
        </p:spPr>
        <p:txBody>
          <a:bodyPr wrap="square">
            <a:spAutoFit/>
          </a:bodyPr>
          <a:lstStyle/>
          <a:p>
            <a:pPr algn="r"/>
            <a:r>
              <a:rPr lang="en-US" sz="3600" dirty="0">
                <a:solidFill>
                  <a:srgbClr val="DCDCDC"/>
                </a:solidFill>
                <a:latin typeface="Tw Cen MT Condensed Extra Bold" panose="020B0803020202020204" pitchFamily="34" charset="0"/>
                <a:cs typeface="Arial" panose="020B0604020202020204" pitchFamily="34" charset="0"/>
              </a:rPr>
              <a:t>Entitled by UGC</a:t>
            </a:r>
          </a:p>
        </p:txBody>
      </p:sp>
      <p:sp>
        <p:nvSpPr>
          <p:cNvPr id="16" name="Oval 15">
            <a:extLst>
              <a:ext uri="{FF2B5EF4-FFF2-40B4-BE49-F238E27FC236}">
                <a16:creationId xmlns:a16="http://schemas.microsoft.com/office/drawing/2014/main" id="{C21CEC5F-671B-915C-B7AE-F487DB139E77}"/>
              </a:ext>
            </a:extLst>
          </p:cNvPr>
          <p:cNvSpPr/>
          <p:nvPr/>
        </p:nvSpPr>
        <p:spPr bwMode="auto">
          <a:xfrm>
            <a:off x="1432560" y="2215091"/>
            <a:ext cx="2104238" cy="2103120"/>
          </a:xfrm>
          <a:prstGeom prst="ellipse">
            <a:avLst/>
          </a:prstGeom>
          <a:blipFill>
            <a:blip r:embed="rId4"/>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algn="l"/>
            <a:endParaRPr lang="en-US"/>
          </a:p>
        </p:txBody>
      </p:sp>
      <p:sp>
        <p:nvSpPr>
          <p:cNvPr id="9" name="Footer Placeholder 8">
            <a:extLst>
              <a:ext uri="{FF2B5EF4-FFF2-40B4-BE49-F238E27FC236}">
                <a16:creationId xmlns:a16="http://schemas.microsoft.com/office/drawing/2014/main" id="{1F53C0F8-AFAB-DEE4-0257-111673E0B38E}"/>
              </a:ext>
            </a:extLst>
          </p:cNvPr>
          <p:cNvSpPr>
            <a:spLocks noGrp="1"/>
          </p:cNvSpPr>
          <p:nvPr>
            <p:ph type="ftr" sz="quarter" idx="11"/>
          </p:nvPr>
        </p:nvSpPr>
        <p:spPr/>
        <p:txBody>
          <a:bodyPr/>
          <a:lstStyle/>
          <a:p>
            <a:r>
              <a:rPr lang="en-US"/>
              <a:t>2023 © Copyright LPU Online</a:t>
            </a:r>
          </a:p>
        </p:txBody>
      </p:sp>
      <p:sp>
        <p:nvSpPr>
          <p:cNvPr id="10" name="Slide Number Placeholder 9">
            <a:extLst>
              <a:ext uri="{FF2B5EF4-FFF2-40B4-BE49-F238E27FC236}">
                <a16:creationId xmlns:a16="http://schemas.microsoft.com/office/drawing/2014/main" id="{65267217-7DB4-B27B-45AA-3871B2792251}"/>
              </a:ext>
            </a:extLst>
          </p:cNvPr>
          <p:cNvSpPr>
            <a:spLocks noGrp="1"/>
          </p:cNvSpPr>
          <p:nvPr>
            <p:ph type="sldNum" sz="quarter" idx="12"/>
          </p:nvPr>
        </p:nvSpPr>
        <p:spPr/>
        <p:txBody>
          <a:bodyPr/>
          <a:lstStyle/>
          <a:p>
            <a:fld id="{C2223FB6-B7B4-4F43-A1C3-4360E3B5A8F1}" type="slidenum">
              <a:rPr lang="en-US" smtClean="0"/>
              <a:t>1</a:t>
            </a:fld>
            <a:endParaRPr lang="en-US"/>
          </a:p>
        </p:txBody>
      </p:sp>
    </p:spTree>
    <p:extLst>
      <p:ext uri="{BB962C8B-B14F-4D97-AF65-F5344CB8AC3E}">
        <p14:creationId xmlns:p14="http://schemas.microsoft.com/office/powerpoint/2010/main" val="544014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039646-4F3F-E1C3-4C7B-98E64635DE6A}"/>
              </a:ext>
            </a:extLst>
          </p:cNvPr>
          <p:cNvSpPr>
            <a:spLocks noGrp="1"/>
          </p:cNvSpPr>
          <p:nvPr>
            <p:ph type="title"/>
          </p:nvPr>
        </p:nvSpPr>
        <p:spPr>
          <a:xfrm>
            <a:off x="564431" y="68400"/>
            <a:ext cx="4368602" cy="946663"/>
          </a:xfrm>
        </p:spPr>
        <p:txBody>
          <a:bodyPr anchor="b">
            <a:normAutofit/>
          </a:bodyPr>
          <a:lstStyle/>
          <a:p>
            <a:r>
              <a:rPr lang="en-US" sz="3600" dirty="0">
                <a:latin typeface="Tw Cen MT Condensed Extra Bold" panose="020B0803020202020204" pitchFamily="34" charset="0"/>
              </a:rPr>
              <a:t>Addressing the Gap</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444A6E7-D5D8-2823-2955-B28C096A5975}"/>
              </a:ext>
            </a:extLst>
          </p:cNvPr>
          <p:cNvSpPr>
            <a:spLocks noGrp="1"/>
          </p:cNvSpPr>
          <p:nvPr>
            <p:ph idx="1"/>
          </p:nvPr>
        </p:nvSpPr>
        <p:spPr>
          <a:xfrm>
            <a:off x="501434" y="1196800"/>
            <a:ext cx="3752012" cy="1711181"/>
          </a:xfrm>
          <a:solidFill>
            <a:schemeClr val="bg1"/>
          </a:solidFill>
        </p:spPr>
        <p:txBody>
          <a:bodyPr>
            <a:noAutofit/>
          </a:bodyPr>
          <a:lstStyle/>
          <a:p>
            <a:pPr marL="0" indent="0">
              <a:lnSpc>
                <a:spcPct val="120000"/>
              </a:lnSpc>
              <a:buNone/>
            </a:pPr>
            <a:r>
              <a:rPr lang="en-US" sz="1800" dirty="0">
                <a:latin typeface="Tw Cen MT" panose="020B0602020104020603" pitchFamily="34" charset="0"/>
              </a:rPr>
              <a:t>We offer students an extensive range of domain knowledge while actively engaging in efforts to equip them with the necessary skills to meet current industry demands.</a:t>
            </a:r>
          </a:p>
        </p:txBody>
      </p:sp>
      <p:pic>
        <p:nvPicPr>
          <p:cNvPr id="4" name="Content Placeholder 3">
            <a:extLst>
              <a:ext uri="{FF2B5EF4-FFF2-40B4-BE49-F238E27FC236}">
                <a16:creationId xmlns:a16="http://schemas.microsoft.com/office/drawing/2014/main" id="{07F91E86-BF38-6AF2-CCA6-DD208FDEF2D7}"/>
              </a:ext>
            </a:extLst>
          </p:cNvPr>
          <p:cNvPicPr>
            <a:picLocks noChangeAspect="1"/>
          </p:cNvPicPr>
          <p:nvPr/>
        </p:nvPicPr>
        <p:blipFill rotWithShape="1">
          <a:blip r:embed="rId2"/>
          <a:srcRect l="13732" r="8249" b="-2"/>
          <a:stretch/>
        </p:blipFill>
        <p:spPr>
          <a:xfrm>
            <a:off x="5648762" y="10"/>
            <a:ext cx="65417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pSp>
        <p:nvGrpSpPr>
          <p:cNvPr id="16" name="Group 15">
            <a:extLst>
              <a:ext uri="{FF2B5EF4-FFF2-40B4-BE49-F238E27FC236}">
                <a16:creationId xmlns:a16="http://schemas.microsoft.com/office/drawing/2014/main" id="{96A710B8-3A1B-87FF-7C0D-0E5EE35CE21B}"/>
              </a:ext>
            </a:extLst>
          </p:cNvPr>
          <p:cNvGrpSpPr/>
          <p:nvPr/>
        </p:nvGrpSpPr>
        <p:grpSpPr>
          <a:xfrm>
            <a:off x="3129857" y="3794668"/>
            <a:ext cx="1980755" cy="2971133"/>
            <a:chOff x="1834004" y="3621357"/>
            <a:chExt cx="1980755" cy="2971133"/>
          </a:xfrm>
        </p:grpSpPr>
        <p:sp>
          <p:nvSpPr>
            <p:cNvPr id="6" name="Oval 5">
              <a:extLst>
                <a:ext uri="{FF2B5EF4-FFF2-40B4-BE49-F238E27FC236}">
                  <a16:creationId xmlns:a16="http://schemas.microsoft.com/office/drawing/2014/main" id="{CAA15E42-5F13-BA5E-90CF-3701011BAE96}"/>
                </a:ext>
              </a:extLst>
            </p:cNvPr>
            <p:cNvSpPr/>
            <p:nvPr/>
          </p:nvSpPr>
          <p:spPr>
            <a:xfrm>
              <a:off x="2011580" y="6082423"/>
              <a:ext cx="1625600" cy="428548"/>
            </a:xfrm>
            <a:prstGeom prst="ellipse">
              <a:avLst/>
            </a:prstGeom>
            <a:solidFill>
              <a:schemeClr val="tx1">
                <a:alpha val="5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4BD260F-D1AB-2431-ACAA-B6696613D8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834004" y="3621357"/>
              <a:ext cx="1980755" cy="2971133"/>
            </a:xfrm>
            <a:prstGeom prst="rect">
              <a:avLst/>
            </a:prstGeom>
          </p:spPr>
        </p:pic>
      </p:grpSp>
      <p:sp>
        <p:nvSpPr>
          <p:cNvPr id="14" name="Freeform: Shape 13">
            <a:extLst>
              <a:ext uri="{FF2B5EF4-FFF2-40B4-BE49-F238E27FC236}">
                <a16:creationId xmlns:a16="http://schemas.microsoft.com/office/drawing/2014/main" id="{9D61C4F6-A82D-4243-1E20-84A5ABC012DC}"/>
              </a:ext>
            </a:extLst>
          </p:cNvPr>
          <p:cNvSpPr/>
          <p:nvPr/>
        </p:nvSpPr>
        <p:spPr>
          <a:xfrm>
            <a:off x="548641" y="2955804"/>
            <a:ext cx="2692400" cy="1163790"/>
          </a:xfrm>
          <a:custGeom>
            <a:avLst/>
            <a:gdLst>
              <a:gd name="connsiteX0" fmla="*/ 0 w 1077073"/>
              <a:gd name="connsiteY0" fmla="*/ 0 h 646244"/>
              <a:gd name="connsiteX1" fmla="*/ 1077073 w 1077073"/>
              <a:gd name="connsiteY1" fmla="*/ 0 h 646244"/>
              <a:gd name="connsiteX2" fmla="*/ 1077073 w 1077073"/>
              <a:gd name="connsiteY2" fmla="*/ 646244 h 646244"/>
              <a:gd name="connsiteX3" fmla="*/ 0 w 1077073"/>
              <a:gd name="connsiteY3" fmla="*/ 646244 h 646244"/>
              <a:gd name="connsiteX4" fmla="*/ 0 w 1077073"/>
              <a:gd name="connsiteY4" fmla="*/ 0 h 646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073" h="646244">
                <a:moveTo>
                  <a:pt x="0" y="0"/>
                </a:moveTo>
                <a:lnTo>
                  <a:pt x="1077073" y="0"/>
                </a:lnTo>
                <a:lnTo>
                  <a:pt x="1077073" y="646244"/>
                </a:lnTo>
                <a:lnTo>
                  <a:pt x="0" y="646244"/>
                </a:lnTo>
                <a:lnTo>
                  <a:pt x="0" y="0"/>
                </a:lnTo>
                <a:close/>
              </a:path>
            </a:pathLst>
          </a:custGeom>
          <a:effectLst/>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dirty="0">
                <a:latin typeface="Tw Cen MT" panose="020B0602020104020603" pitchFamily="34" charset="0"/>
              </a:rPr>
              <a:t>In-demand technical/ </a:t>
            </a:r>
            <a:r>
              <a:rPr lang="en-US" sz="2000" dirty="0">
                <a:latin typeface="Tw Cen MT" panose="020B0602020104020603" pitchFamily="34" charset="0"/>
              </a:rPr>
              <a:t>professional </a:t>
            </a:r>
            <a:r>
              <a:rPr lang="en-US" sz="2000" kern="1200" dirty="0">
                <a:latin typeface="Tw Cen MT" panose="020B0602020104020603" pitchFamily="34" charset="0"/>
              </a:rPr>
              <a:t>skills</a:t>
            </a:r>
          </a:p>
        </p:txBody>
      </p:sp>
      <p:sp>
        <p:nvSpPr>
          <p:cNvPr id="15" name="Freeform: Shape 14">
            <a:extLst>
              <a:ext uri="{FF2B5EF4-FFF2-40B4-BE49-F238E27FC236}">
                <a16:creationId xmlns:a16="http://schemas.microsoft.com/office/drawing/2014/main" id="{61530AC0-F6C9-48C0-C012-4CD6E9FFF6CC}"/>
              </a:ext>
            </a:extLst>
          </p:cNvPr>
          <p:cNvSpPr/>
          <p:nvPr/>
        </p:nvSpPr>
        <p:spPr>
          <a:xfrm>
            <a:off x="548640" y="4211576"/>
            <a:ext cx="2692399" cy="849516"/>
          </a:xfrm>
          <a:custGeom>
            <a:avLst/>
            <a:gdLst>
              <a:gd name="connsiteX0" fmla="*/ 0 w 1077073"/>
              <a:gd name="connsiteY0" fmla="*/ 0 h 646244"/>
              <a:gd name="connsiteX1" fmla="*/ 1077073 w 1077073"/>
              <a:gd name="connsiteY1" fmla="*/ 0 h 646244"/>
              <a:gd name="connsiteX2" fmla="*/ 1077073 w 1077073"/>
              <a:gd name="connsiteY2" fmla="*/ 646244 h 646244"/>
              <a:gd name="connsiteX3" fmla="*/ 0 w 1077073"/>
              <a:gd name="connsiteY3" fmla="*/ 646244 h 646244"/>
              <a:gd name="connsiteX4" fmla="*/ 0 w 1077073"/>
              <a:gd name="connsiteY4" fmla="*/ 0 h 646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073" h="646244">
                <a:moveTo>
                  <a:pt x="0" y="0"/>
                </a:moveTo>
                <a:lnTo>
                  <a:pt x="1077073" y="0"/>
                </a:lnTo>
                <a:lnTo>
                  <a:pt x="1077073" y="646244"/>
                </a:lnTo>
                <a:lnTo>
                  <a:pt x="0" y="646244"/>
                </a:lnTo>
                <a:lnTo>
                  <a:pt x="0" y="0"/>
                </a:lnTo>
                <a:close/>
              </a:path>
            </a:pathLst>
          </a:custGeom>
          <a:effectLst/>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latin typeface="Tw Cen MT" panose="020B0602020104020603" pitchFamily="34" charset="0"/>
              </a:rPr>
              <a:t>Soft skills</a:t>
            </a:r>
          </a:p>
        </p:txBody>
      </p:sp>
      <p:sp>
        <p:nvSpPr>
          <p:cNvPr id="7" name="Flowchart: Connector 6">
            <a:extLst>
              <a:ext uri="{FF2B5EF4-FFF2-40B4-BE49-F238E27FC236}">
                <a16:creationId xmlns:a16="http://schemas.microsoft.com/office/drawing/2014/main" id="{BA1BE7FE-533E-880E-2847-264D58331D14}"/>
              </a:ext>
            </a:extLst>
          </p:cNvPr>
          <p:cNvSpPr/>
          <p:nvPr/>
        </p:nvSpPr>
        <p:spPr>
          <a:xfrm>
            <a:off x="10947634"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B3BC62E-E5E6-16B2-4DCD-7806AC64A95C}"/>
              </a:ext>
            </a:extLst>
          </p:cNvPr>
          <p:cNvSpPr>
            <a:spLocks noGrp="1"/>
          </p:cNvSpPr>
          <p:nvPr>
            <p:ph type="sldNum" sz="quarter" idx="12"/>
          </p:nvPr>
        </p:nvSpPr>
        <p:spPr/>
        <p:txBody>
          <a:bodyPr/>
          <a:lstStyle/>
          <a:p>
            <a:fld id="{C2223FB6-B7B4-4F43-A1C3-4360E3B5A8F1}" type="slidenum">
              <a:rPr lang="en-US" smtClean="0"/>
              <a:t>10</a:t>
            </a:fld>
            <a:endParaRPr lang="en-US" dirty="0"/>
          </a:p>
        </p:txBody>
      </p:sp>
      <p:sp>
        <p:nvSpPr>
          <p:cNvPr id="9" name="Footer Placeholder 8">
            <a:extLst>
              <a:ext uri="{FF2B5EF4-FFF2-40B4-BE49-F238E27FC236}">
                <a16:creationId xmlns:a16="http://schemas.microsoft.com/office/drawing/2014/main" id="{7F970B63-74A8-D8B5-3272-D7AA312D5AD3}"/>
              </a:ext>
            </a:extLst>
          </p:cNvPr>
          <p:cNvSpPr>
            <a:spLocks noGrp="1"/>
          </p:cNvSpPr>
          <p:nvPr>
            <p:ph type="ftr" sz="quarter" idx="11"/>
          </p:nvPr>
        </p:nvSpPr>
        <p:spPr/>
        <p:txBody>
          <a:bodyPr/>
          <a:lstStyle/>
          <a:p>
            <a:r>
              <a:rPr lang="en-US"/>
              <a:t>2023 © Copyright LPU Online</a:t>
            </a:r>
          </a:p>
        </p:txBody>
      </p:sp>
      <p:sp>
        <p:nvSpPr>
          <p:cNvPr id="10" name="Freeform: Shape 9">
            <a:extLst>
              <a:ext uri="{FF2B5EF4-FFF2-40B4-BE49-F238E27FC236}">
                <a16:creationId xmlns:a16="http://schemas.microsoft.com/office/drawing/2014/main" id="{43511F3E-7E85-0BD0-8811-9C19E3E93DF5}"/>
              </a:ext>
            </a:extLst>
          </p:cNvPr>
          <p:cNvSpPr/>
          <p:nvPr/>
        </p:nvSpPr>
        <p:spPr>
          <a:xfrm>
            <a:off x="548641" y="5153075"/>
            <a:ext cx="2692400" cy="1163790"/>
          </a:xfrm>
          <a:custGeom>
            <a:avLst/>
            <a:gdLst>
              <a:gd name="connsiteX0" fmla="*/ 0 w 1077073"/>
              <a:gd name="connsiteY0" fmla="*/ 0 h 646244"/>
              <a:gd name="connsiteX1" fmla="*/ 1077073 w 1077073"/>
              <a:gd name="connsiteY1" fmla="*/ 0 h 646244"/>
              <a:gd name="connsiteX2" fmla="*/ 1077073 w 1077073"/>
              <a:gd name="connsiteY2" fmla="*/ 646244 h 646244"/>
              <a:gd name="connsiteX3" fmla="*/ 0 w 1077073"/>
              <a:gd name="connsiteY3" fmla="*/ 646244 h 646244"/>
              <a:gd name="connsiteX4" fmla="*/ 0 w 1077073"/>
              <a:gd name="connsiteY4" fmla="*/ 0 h 646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073" h="646244">
                <a:moveTo>
                  <a:pt x="0" y="0"/>
                </a:moveTo>
                <a:lnTo>
                  <a:pt x="1077073" y="0"/>
                </a:lnTo>
                <a:lnTo>
                  <a:pt x="1077073" y="646244"/>
                </a:lnTo>
                <a:lnTo>
                  <a:pt x="0" y="646244"/>
                </a:lnTo>
                <a:lnTo>
                  <a:pt x="0" y="0"/>
                </a:lnTo>
                <a:close/>
              </a:path>
            </a:pathLst>
          </a:custGeom>
          <a:effectLst/>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49530" tIns="18288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dirty="0">
                <a:latin typeface="Tw Cen MT" panose="020B0602020104020603" pitchFamily="34" charset="0"/>
              </a:rPr>
              <a:t>Wholesome Personality Development</a:t>
            </a:r>
          </a:p>
        </p:txBody>
      </p:sp>
      <p:pic>
        <p:nvPicPr>
          <p:cNvPr id="17" name="Picture 16">
            <a:extLst>
              <a:ext uri="{FF2B5EF4-FFF2-40B4-BE49-F238E27FC236}">
                <a16:creationId xmlns:a16="http://schemas.microsoft.com/office/drawing/2014/main" id="{BA45EDE8-CF88-851E-3D12-FB71EA190828}"/>
              </a:ext>
            </a:extLst>
          </p:cNvPr>
          <p:cNvPicPr>
            <a:picLocks noChangeAspect="1"/>
          </p:cNvPicPr>
          <p:nvPr/>
        </p:nvPicPr>
        <p:blipFill>
          <a:blip r:embed="rId5"/>
          <a:stretch>
            <a:fillRect/>
          </a:stretch>
        </p:blipFill>
        <p:spPr>
          <a:xfrm flipV="1">
            <a:off x="466226" y="1017800"/>
            <a:ext cx="3752013" cy="115062"/>
          </a:xfrm>
          <a:prstGeom prst="rect">
            <a:avLst/>
          </a:prstGeom>
        </p:spPr>
      </p:pic>
    </p:spTree>
    <p:extLst>
      <p:ext uri="{BB962C8B-B14F-4D97-AF65-F5344CB8AC3E}">
        <p14:creationId xmlns:p14="http://schemas.microsoft.com/office/powerpoint/2010/main" val="365675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17"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ppt_x</p:attrName>
                                        </p:attrNameLst>
                                      </p:cBhvr>
                                      <p:tavLst>
                                        <p:tav tm="0">
                                          <p:val>
                                            <p:strVal val="#ppt_x"/>
                                          </p:val>
                                        </p:tav>
                                        <p:tav tm="100000">
                                          <p:val>
                                            <p:strVal val="#ppt_x"/>
                                          </p:val>
                                        </p:tav>
                                      </p:tavLst>
                                    </p:anim>
                                    <p:anim calcmode="lin" valueType="num">
                                      <p:cBhvr>
                                        <p:cTn id="12" dur="500" fill="hold"/>
                                        <p:tgtEl>
                                          <p:spTgt spid="16"/>
                                        </p:tgtEl>
                                        <p:attrNameLst>
                                          <p:attrName>ppt_y</p:attrName>
                                        </p:attrNameLst>
                                      </p:cBhvr>
                                      <p:tavLst>
                                        <p:tav tm="0">
                                          <p:val>
                                            <p:strVal val="#ppt_y+#ppt_h/2"/>
                                          </p:val>
                                        </p:tav>
                                        <p:tav tm="100000">
                                          <p:val>
                                            <p:strVal val="#ppt_y"/>
                                          </p:val>
                                        </p:tav>
                                      </p:tavLst>
                                    </p:anim>
                                    <p:anim calcmode="lin" valueType="num">
                                      <p:cBhvr>
                                        <p:cTn id="13" dur="500" fill="hold"/>
                                        <p:tgtEl>
                                          <p:spTgt spid="16"/>
                                        </p:tgtEl>
                                        <p:attrNameLst>
                                          <p:attrName>ppt_w</p:attrName>
                                        </p:attrNameLst>
                                      </p:cBhvr>
                                      <p:tavLst>
                                        <p:tav tm="0">
                                          <p:val>
                                            <p:strVal val="#ppt_w"/>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3" presetClass="entr" presetSubtype="28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strVal val="4/3*#ppt_w"/>
                                          </p:val>
                                        </p:tav>
                                        <p:tav tm="100000">
                                          <p:val>
                                            <p:strVal val="#ppt_w"/>
                                          </p:val>
                                        </p:tav>
                                      </p:tavLst>
                                    </p:anim>
                                    <p:anim calcmode="lin" valueType="num">
                                      <p:cBhvr>
                                        <p:cTn id="19" dur="500" fill="hold"/>
                                        <p:tgtEl>
                                          <p:spTgt spid="14"/>
                                        </p:tgtEl>
                                        <p:attrNameLst>
                                          <p:attrName>ppt_h</p:attrName>
                                        </p:attrNameLst>
                                      </p:cBhvr>
                                      <p:tavLst>
                                        <p:tav tm="0">
                                          <p:val>
                                            <p:strVal val="4/3*#ppt_h"/>
                                          </p:val>
                                        </p:tav>
                                        <p:tav tm="100000">
                                          <p:val>
                                            <p:strVal val="#ppt_h"/>
                                          </p:val>
                                        </p:tav>
                                      </p:tavLst>
                                    </p:anim>
                                  </p:childTnLst>
                                </p:cTn>
                              </p:par>
                            </p:childTnLst>
                          </p:cTn>
                        </p:par>
                        <p:par>
                          <p:cTn id="20" fill="hold">
                            <p:stCondLst>
                              <p:cond delay="1500"/>
                            </p:stCondLst>
                            <p:childTnLst>
                              <p:par>
                                <p:cTn id="21" presetID="23" presetClass="entr" presetSubtype="28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strVal val="4/3*#ppt_w"/>
                                          </p:val>
                                        </p:tav>
                                        <p:tav tm="100000">
                                          <p:val>
                                            <p:strVal val="#ppt_w"/>
                                          </p:val>
                                        </p:tav>
                                      </p:tavLst>
                                    </p:anim>
                                    <p:anim calcmode="lin" valueType="num">
                                      <p:cBhvr>
                                        <p:cTn id="24" dur="500" fill="hold"/>
                                        <p:tgtEl>
                                          <p:spTgt spid="15"/>
                                        </p:tgtEl>
                                        <p:attrNameLst>
                                          <p:attrName>ppt_h</p:attrName>
                                        </p:attrNameLst>
                                      </p:cBhvr>
                                      <p:tavLst>
                                        <p:tav tm="0">
                                          <p:val>
                                            <p:strVal val="4/3*#ppt_h"/>
                                          </p:val>
                                        </p:tav>
                                        <p:tav tm="100000">
                                          <p:val>
                                            <p:strVal val="#ppt_h"/>
                                          </p:val>
                                        </p:tav>
                                      </p:tavLst>
                                    </p:anim>
                                  </p:childTnLst>
                                </p:cTn>
                              </p:par>
                            </p:childTnLst>
                          </p:cTn>
                        </p:par>
                        <p:par>
                          <p:cTn id="25" fill="hold">
                            <p:stCondLst>
                              <p:cond delay="2000"/>
                            </p:stCondLst>
                            <p:childTnLst>
                              <p:par>
                                <p:cTn id="26" presetID="23" presetClass="entr" presetSubtype="28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strVal val="4/3*#ppt_w"/>
                                          </p:val>
                                        </p:tav>
                                        <p:tav tm="100000">
                                          <p:val>
                                            <p:strVal val="#ppt_w"/>
                                          </p:val>
                                        </p:tav>
                                      </p:tavLst>
                                    </p:anim>
                                    <p:anim calcmode="lin" valueType="num">
                                      <p:cBhvr>
                                        <p:cTn id="29"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75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8A4D66-C757-4940-CE65-9066DC445DC8}"/>
              </a:ext>
            </a:extLst>
          </p:cNvPr>
          <p:cNvSpPr txBox="1"/>
          <p:nvPr/>
        </p:nvSpPr>
        <p:spPr>
          <a:xfrm>
            <a:off x="571500" y="552450"/>
            <a:ext cx="4229690" cy="769441"/>
          </a:xfrm>
          <a:prstGeom prst="rect">
            <a:avLst/>
          </a:prstGeom>
          <a:noFill/>
        </p:spPr>
        <p:txBody>
          <a:bodyPr wrap="square" rtlCol="0">
            <a:spAutoFit/>
          </a:bodyPr>
          <a:lstStyle/>
          <a:p>
            <a:r>
              <a:rPr lang="en-US" sz="4400" spc="500" dirty="0">
                <a:solidFill>
                  <a:schemeClr val="bg1"/>
                </a:solidFill>
                <a:effectLst>
                  <a:outerShdw blurRad="38100" dist="38100" dir="2700000" algn="tl">
                    <a:srgbClr val="000000">
                      <a:alpha val="43137"/>
                    </a:srgbClr>
                  </a:outerShdw>
                </a:effectLst>
                <a:latin typeface="Tw Cen MT Condensed Extra Bold" panose="020B0803020202020204" pitchFamily="34" charset="0"/>
              </a:rPr>
              <a:t>LPU ONLINE</a:t>
            </a:r>
          </a:p>
        </p:txBody>
      </p:sp>
      <p:sp>
        <p:nvSpPr>
          <p:cNvPr id="5" name="TextBox 4">
            <a:extLst>
              <a:ext uri="{FF2B5EF4-FFF2-40B4-BE49-F238E27FC236}">
                <a16:creationId xmlns:a16="http://schemas.microsoft.com/office/drawing/2014/main" id="{6FDBBBD3-BE7E-0E63-403E-E05BBD21DE32}"/>
              </a:ext>
            </a:extLst>
          </p:cNvPr>
          <p:cNvSpPr txBox="1"/>
          <p:nvPr/>
        </p:nvSpPr>
        <p:spPr>
          <a:xfrm>
            <a:off x="571499" y="1415757"/>
            <a:ext cx="9690101" cy="523220"/>
          </a:xfrm>
          <a:prstGeom prst="rect">
            <a:avLst/>
          </a:prstGeom>
          <a:noFill/>
        </p:spPr>
        <p:txBody>
          <a:bodyPr wrap="square" rtlCol="0">
            <a:spAutoFit/>
          </a:bodyPr>
          <a:lstStyle/>
          <a:p>
            <a:r>
              <a:rPr lang="en-US" sz="2800" dirty="0">
                <a:solidFill>
                  <a:srgbClr val="F68220"/>
                </a:solidFill>
                <a:latin typeface="Tw Cen MT" panose="020B0602020104020603" pitchFamily="34" charset="0"/>
              </a:rPr>
              <a:t>RANKING AND RECOGNITION: PROOF OF OUR VALUE BUILDING</a:t>
            </a:r>
          </a:p>
        </p:txBody>
      </p:sp>
      <p:sp>
        <p:nvSpPr>
          <p:cNvPr id="6" name="Rectangle 5">
            <a:extLst>
              <a:ext uri="{FF2B5EF4-FFF2-40B4-BE49-F238E27FC236}">
                <a16:creationId xmlns:a16="http://schemas.microsoft.com/office/drawing/2014/main" id="{015A15C4-3FD0-241A-56B2-BAE5685E63A8}"/>
              </a:ext>
            </a:extLst>
          </p:cNvPr>
          <p:cNvSpPr/>
          <p:nvPr/>
        </p:nvSpPr>
        <p:spPr>
          <a:xfrm>
            <a:off x="0" y="2514600"/>
            <a:ext cx="12192000" cy="135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A44462E-7FDC-57FA-B6B1-8C2FA9D0BBF8}"/>
              </a:ext>
            </a:extLst>
          </p:cNvPr>
          <p:cNvGrpSpPr/>
          <p:nvPr/>
        </p:nvGrpSpPr>
        <p:grpSpPr>
          <a:xfrm>
            <a:off x="571499" y="2624879"/>
            <a:ext cx="2743616" cy="1206114"/>
            <a:chOff x="571499" y="2624879"/>
            <a:chExt cx="2743616" cy="1206114"/>
          </a:xfrm>
        </p:grpSpPr>
        <p:grpSp>
          <p:nvGrpSpPr>
            <p:cNvPr id="16" name="Group 15">
              <a:extLst>
                <a:ext uri="{FF2B5EF4-FFF2-40B4-BE49-F238E27FC236}">
                  <a16:creationId xmlns:a16="http://schemas.microsoft.com/office/drawing/2014/main" id="{536DA822-F686-B5D8-6DE1-96D8EB554318}"/>
                </a:ext>
              </a:extLst>
            </p:cNvPr>
            <p:cNvGrpSpPr/>
            <p:nvPr/>
          </p:nvGrpSpPr>
          <p:grpSpPr>
            <a:xfrm>
              <a:off x="571499" y="2624879"/>
              <a:ext cx="1381126" cy="1206114"/>
              <a:chOff x="571499" y="2647949"/>
              <a:chExt cx="1381126" cy="1206114"/>
            </a:xfrm>
          </p:grpSpPr>
          <p:sp>
            <p:nvSpPr>
              <p:cNvPr id="7" name="TextBox 6">
                <a:extLst>
                  <a:ext uri="{FF2B5EF4-FFF2-40B4-BE49-F238E27FC236}">
                    <a16:creationId xmlns:a16="http://schemas.microsoft.com/office/drawing/2014/main" id="{08B704D6-8487-665A-0A32-151249AB25EB}"/>
                  </a:ext>
                </a:extLst>
              </p:cNvPr>
              <p:cNvSpPr txBox="1"/>
              <p:nvPr/>
            </p:nvSpPr>
            <p:spPr>
              <a:xfrm>
                <a:off x="571499" y="2647949"/>
                <a:ext cx="1104900" cy="769441"/>
              </a:xfrm>
              <a:prstGeom prst="rect">
                <a:avLst/>
              </a:prstGeom>
              <a:noFill/>
            </p:spPr>
            <p:txBody>
              <a:bodyPr wrap="square" rtlCol="0">
                <a:spAutoFit/>
              </a:bodyPr>
              <a:lstStyle/>
              <a:p>
                <a:r>
                  <a:rPr lang="en-US" sz="4400" dirty="0">
                    <a:solidFill>
                      <a:srgbClr val="00175E"/>
                    </a:solidFill>
                    <a:latin typeface="Tw Cen MT Condensed Extra Bold" panose="020B0803020202020204" pitchFamily="34" charset="0"/>
                  </a:rPr>
                  <a:t>23</a:t>
                </a:r>
                <a:r>
                  <a:rPr lang="en-US" sz="4400" baseline="30000" dirty="0">
                    <a:solidFill>
                      <a:srgbClr val="00175E"/>
                    </a:solidFill>
                    <a:latin typeface="Tw Cen MT Condensed Extra Bold" panose="020B0803020202020204" pitchFamily="34" charset="0"/>
                  </a:rPr>
                  <a:t>rd</a:t>
                </a:r>
                <a:endParaRPr lang="en-US" sz="4400" dirty="0">
                  <a:solidFill>
                    <a:srgbClr val="00175E"/>
                  </a:solidFill>
                  <a:latin typeface="Tw Cen MT Condensed Extra Bold" panose="020B0803020202020204" pitchFamily="34" charset="0"/>
                </a:endParaRPr>
              </a:p>
            </p:txBody>
          </p:sp>
          <p:pic>
            <p:nvPicPr>
              <p:cNvPr id="13" name="Picture 12">
                <a:extLst>
                  <a:ext uri="{FF2B5EF4-FFF2-40B4-BE49-F238E27FC236}">
                    <a16:creationId xmlns:a16="http://schemas.microsoft.com/office/drawing/2014/main" id="{401B37A2-7261-4975-B6D5-692D9890801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71499" y="3363250"/>
                <a:ext cx="1381126" cy="490813"/>
              </a:xfrm>
              <a:prstGeom prst="rect">
                <a:avLst/>
              </a:prstGeom>
            </p:spPr>
          </p:pic>
        </p:grpSp>
        <p:sp>
          <p:nvSpPr>
            <p:cNvPr id="15" name="TextBox 14">
              <a:extLst>
                <a:ext uri="{FF2B5EF4-FFF2-40B4-BE49-F238E27FC236}">
                  <a16:creationId xmlns:a16="http://schemas.microsoft.com/office/drawing/2014/main" id="{70CE4035-3AC4-E40D-3989-3F8CAF0DEF2D}"/>
                </a:ext>
              </a:extLst>
            </p:cNvPr>
            <p:cNvSpPr txBox="1"/>
            <p:nvPr/>
          </p:nvSpPr>
          <p:spPr>
            <a:xfrm>
              <a:off x="1933989" y="2643161"/>
              <a:ext cx="1381126" cy="1169551"/>
            </a:xfrm>
            <a:prstGeom prst="rect">
              <a:avLst/>
            </a:prstGeom>
            <a:noFill/>
          </p:spPr>
          <p:txBody>
            <a:bodyPr wrap="square">
              <a:spAutoFit/>
            </a:bodyPr>
            <a:lstStyle/>
            <a:p>
              <a:r>
                <a:rPr lang="en-US" sz="1400" dirty="0">
                  <a:solidFill>
                    <a:srgbClr val="00175E"/>
                  </a:solidFill>
                  <a:latin typeface="Tw Cen MT Condensed Extra Bold" panose="020B0803020202020204" pitchFamily="34" charset="0"/>
                </a:rPr>
                <a:t>amongst Top Universities of India (Both Government &amp; Private)</a:t>
              </a:r>
            </a:p>
          </p:txBody>
        </p:sp>
      </p:grpSp>
      <p:grpSp>
        <p:nvGrpSpPr>
          <p:cNvPr id="28" name="Group 27">
            <a:extLst>
              <a:ext uri="{FF2B5EF4-FFF2-40B4-BE49-F238E27FC236}">
                <a16:creationId xmlns:a16="http://schemas.microsoft.com/office/drawing/2014/main" id="{30F1BA27-AA55-87BE-81AA-557F703BEF5D}"/>
              </a:ext>
            </a:extLst>
          </p:cNvPr>
          <p:cNvGrpSpPr/>
          <p:nvPr/>
        </p:nvGrpSpPr>
        <p:grpSpPr>
          <a:xfrm>
            <a:off x="3941802" y="2635342"/>
            <a:ext cx="2421202" cy="1185189"/>
            <a:chOff x="3916029" y="2635342"/>
            <a:chExt cx="2421202" cy="1185189"/>
          </a:xfrm>
        </p:grpSpPr>
        <p:grpSp>
          <p:nvGrpSpPr>
            <p:cNvPr id="19" name="Group 18">
              <a:extLst>
                <a:ext uri="{FF2B5EF4-FFF2-40B4-BE49-F238E27FC236}">
                  <a16:creationId xmlns:a16="http://schemas.microsoft.com/office/drawing/2014/main" id="{56D25268-9CD7-9F13-0FF6-BA338F31FA44}"/>
                </a:ext>
              </a:extLst>
            </p:cNvPr>
            <p:cNvGrpSpPr/>
            <p:nvPr/>
          </p:nvGrpSpPr>
          <p:grpSpPr>
            <a:xfrm>
              <a:off x="3916029" y="2635342"/>
              <a:ext cx="1104900" cy="1185189"/>
              <a:chOff x="3916029" y="2647949"/>
              <a:chExt cx="1104900" cy="1185189"/>
            </a:xfrm>
          </p:grpSpPr>
          <p:sp>
            <p:nvSpPr>
              <p:cNvPr id="8" name="TextBox 7">
                <a:extLst>
                  <a:ext uri="{FF2B5EF4-FFF2-40B4-BE49-F238E27FC236}">
                    <a16:creationId xmlns:a16="http://schemas.microsoft.com/office/drawing/2014/main" id="{4DF0A22B-E211-8F37-7335-8E0CCEF3D103}"/>
                  </a:ext>
                </a:extLst>
              </p:cNvPr>
              <p:cNvSpPr txBox="1"/>
              <p:nvPr/>
            </p:nvSpPr>
            <p:spPr>
              <a:xfrm>
                <a:off x="3916029" y="2647949"/>
                <a:ext cx="1104900" cy="769441"/>
              </a:xfrm>
              <a:prstGeom prst="rect">
                <a:avLst/>
              </a:prstGeom>
              <a:noFill/>
            </p:spPr>
            <p:txBody>
              <a:bodyPr wrap="square" rtlCol="0">
                <a:spAutoFit/>
              </a:bodyPr>
              <a:lstStyle/>
              <a:p>
                <a:r>
                  <a:rPr lang="en-US" sz="4400" dirty="0">
                    <a:solidFill>
                      <a:srgbClr val="00175E"/>
                    </a:solidFill>
                    <a:latin typeface="Tw Cen MT Condensed Extra Bold" panose="020B0803020202020204" pitchFamily="34" charset="0"/>
                  </a:rPr>
                  <a:t>38</a:t>
                </a:r>
                <a:r>
                  <a:rPr lang="en-US" sz="4400" baseline="30000" dirty="0">
                    <a:solidFill>
                      <a:srgbClr val="00175E"/>
                    </a:solidFill>
                    <a:latin typeface="Tw Cen MT Condensed Extra Bold" panose="020B0803020202020204" pitchFamily="34" charset="0"/>
                  </a:rPr>
                  <a:t>th</a:t>
                </a:r>
                <a:r>
                  <a:rPr lang="en-US" sz="4400" dirty="0">
                    <a:solidFill>
                      <a:srgbClr val="00175E"/>
                    </a:solidFill>
                    <a:latin typeface="Tw Cen MT Condensed Extra Bold" panose="020B0803020202020204" pitchFamily="34" charset="0"/>
                  </a:rPr>
                  <a:t> </a:t>
                </a:r>
              </a:p>
            </p:txBody>
          </p:sp>
          <p:pic>
            <p:nvPicPr>
              <p:cNvPr id="17" name="Picture 16">
                <a:extLst>
                  <a:ext uri="{FF2B5EF4-FFF2-40B4-BE49-F238E27FC236}">
                    <a16:creationId xmlns:a16="http://schemas.microsoft.com/office/drawing/2014/main" id="{40752122-F4BA-70F0-1529-47096DC72B7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050871" y="3330956"/>
                <a:ext cx="750319" cy="502182"/>
              </a:xfrm>
              <a:prstGeom prst="rect">
                <a:avLst/>
              </a:prstGeom>
            </p:spPr>
          </p:pic>
        </p:grpSp>
        <p:sp>
          <p:nvSpPr>
            <p:cNvPr id="18" name="TextBox 17">
              <a:extLst>
                <a:ext uri="{FF2B5EF4-FFF2-40B4-BE49-F238E27FC236}">
                  <a16:creationId xmlns:a16="http://schemas.microsoft.com/office/drawing/2014/main" id="{A371C61A-239E-4761-254E-A37D11D2C6FC}"/>
                </a:ext>
              </a:extLst>
            </p:cNvPr>
            <p:cNvSpPr txBox="1"/>
            <p:nvPr/>
          </p:nvSpPr>
          <p:spPr>
            <a:xfrm>
              <a:off x="4956105" y="2643161"/>
              <a:ext cx="1381126" cy="1169551"/>
            </a:xfrm>
            <a:prstGeom prst="rect">
              <a:avLst/>
            </a:prstGeom>
            <a:noFill/>
          </p:spPr>
          <p:txBody>
            <a:bodyPr wrap="square">
              <a:spAutoFit/>
            </a:bodyPr>
            <a:lstStyle/>
            <a:p>
              <a:r>
                <a:rPr lang="en-US" sz="1400" dirty="0">
                  <a:solidFill>
                    <a:srgbClr val="00175E"/>
                  </a:solidFill>
                  <a:latin typeface="Tw Cen MT Condensed Extra Bold" panose="020B0803020202020204" pitchFamily="34" charset="0"/>
                </a:rPr>
                <a:t>amongst all Government &amp; Private Universities in India</a:t>
              </a:r>
            </a:p>
          </p:txBody>
        </p:sp>
      </p:grpSp>
      <p:grpSp>
        <p:nvGrpSpPr>
          <p:cNvPr id="27" name="Group 26">
            <a:extLst>
              <a:ext uri="{FF2B5EF4-FFF2-40B4-BE49-F238E27FC236}">
                <a16:creationId xmlns:a16="http://schemas.microsoft.com/office/drawing/2014/main" id="{62F39138-A8DC-5F1D-A4D9-02B8A8373E64}"/>
              </a:ext>
            </a:extLst>
          </p:cNvPr>
          <p:cNvGrpSpPr/>
          <p:nvPr/>
        </p:nvGrpSpPr>
        <p:grpSpPr>
          <a:xfrm>
            <a:off x="6989691" y="2622496"/>
            <a:ext cx="2356813" cy="1210880"/>
            <a:chOff x="7260559" y="2622496"/>
            <a:chExt cx="2356813" cy="1210880"/>
          </a:xfrm>
        </p:grpSpPr>
        <p:grpSp>
          <p:nvGrpSpPr>
            <p:cNvPr id="21" name="Group 20">
              <a:extLst>
                <a:ext uri="{FF2B5EF4-FFF2-40B4-BE49-F238E27FC236}">
                  <a16:creationId xmlns:a16="http://schemas.microsoft.com/office/drawing/2014/main" id="{EF77C856-51CC-8652-9A85-6D6AE27F34A4}"/>
                </a:ext>
              </a:extLst>
            </p:cNvPr>
            <p:cNvGrpSpPr/>
            <p:nvPr/>
          </p:nvGrpSpPr>
          <p:grpSpPr>
            <a:xfrm>
              <a:off x="7260559" y="2622496"/>
              <a:ext cx="951910" cy="1210880"/>
              <a:chOff x="7260559" y="2647949"/>
              <a:chExt cx="951910" cy="1210880"/>
            </a:xfrm>
          </p:grpSpPr>
          <p:sp>
            <p:nvSpPr>
              <p:cNvPr id="9" name="TextBox 8">
                <a:extLst>
                  <a:ext uri="{FF2B5EF4-FFF2-40B4-BE49-F238E27FC236}">
                    <a16:creationId xmlns:a16="http://schemas.microsoft.com/office/drawing/2014/main" id="{2D703A26-2FB2-5775-78C6-D84657D9B5A7}"/>
                  </a:ext>
                </a:extLst>
              </p:cNvPr>
              <p:cNvSpPr txBox="1"/>
              <p:nvPr/>
            </p:nvSpPr>
            <p:spPr>
              <a:xfrm>
                <a:off x="7260559" y="2647949"/>
                <a:ext cx="951910" cy="769441"/>
              </a:xfrm>
              <a:prstGeom prst="rect">
                <a:avLst/>
              </a:prstGeom>
              <a:noFill/>
            </p:spPr>
            <p:txBody>
              <a:bodyPr wrap="square" rtlCol="0">
                <a:spAutoFit/>
              </a:bodyPr>
              <a:lstStyle/>
              <a:p>
                <a:r>
                  <a:rPr lang="en-US" sz="4400" dirty="0">
                    <a:solidFill>
                      <a:srgbClr val="00175E"/>
                    </a:solidFill>
                    <a:latin typeface="Tw Cen MT Condensed Extra Bold" panose="020B0803020202020204" pitchFamily="34" charset="0"/>
                  </a:rPr>
                  <a:t>3</a:t>
                </a:r>
                <a:r>
                  <a:rPr lang="en-US" sz="4400" baseline="30000" dirty="0">
                    <a:solidFill>
                      <a:srgbClr val="00175E"/>
                    </a:solidFill>
                    <a:latin typeface="Tw Cen MT Condensed Extra Bold" panose="020B0803020202020204" pitchFamily="34" charset="0"/>
                  </a:rPr>
                  <a:t>rd</a:t>
                </a:r>
                <a:r>
                  <a:rPr lang="en-US" sz="4400" dirty="0">
                    <a:solidFill>
                      <a:srgbClr val="00175E"/>
                    </a:solidFill>
                    <a:latin typeface="Tw Cen MT Condensed Extra Bold" panose="020B0803020202020204" pitchFamily="34" charset="0"/>
                  </a:rPr>
                  <a:t>  </a:t>
                </a:r>
              </a:p>
            </p:txBody>
          </p:sp>
          <p:pic>
            <p:nvPicPr>
              <p:cNvPr id="20" name="Picture 19">
                <a:extLst>
                  <a:ext uri="{FF2B5EF4-FFF2-40B4-BE49-F238E27FC236}">
                    <a16:creationId xmlns:a16="http://schemas.microsoft.com/office/drawing/2014/main" id="{10405EE5-6A33-A209-BA1C-7AA9FCA711B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7277751" y="3263415"/>
                <a:ext cx="750319" cy="595414"/>
              </a:xfrm>
              <a:prstGeom prst="rect">
                <a:avLst/>
              </a:prstGeom>
            </p:spPr>
          </p:pic>
        </p:grpSp>
        <p:sp>
          <p:nvSpPr>
            <p:cNvPr id="22" name="TextBox 21">
              <a:extLst>
                <a:ext uri="{FF2B5EF4-FFF2-40B4-BE49-F238E27FC236}">
                  <a16:creationId xmlns:a16="http://schemas.microsoft.com/office/drawing/2014/main" id="{091D8990-888D-3DAA-34E4-357900E3ADCE}"/>
                </a:ext>
              </a:extLst>
            </p:cNvPr>
            <p:cNvSpPr txBox="1"/>
            <p:nvPr/>
          </p:nvSpPr>
          <p:spPr>
            <a:xfrm>
              <a:off x="8130545" y="2661442"/>
              <a:ext cx="1486827" cy="1169551"/>
            </a:xfrm>
            <a:prstGeom prst="rect">
              <a:avLst/>
            </a:prstGeom>
            <a:noFill/>
          </p:spPr>
          <p:txBody>
            <a:bodyPr wrap="square">
              <a:spAutoFit/>
            </a:bodyPr>
            <a:lstStyle/>
            <a:p>
              <a:r>
                <a:rPr lang="en-US" sz="1400" dirty="0">
                  <a:solidFill>
                    <a:srgbClr val="00175E"/>
                  </a:solidFill>
                  <a:latin typeface="Tw Cen MT Condensed Extra Bold" panose="020B0803020202020204" pitchFamily="34" charset="0"/>
                </a:rPr>
                <a:t>Ranked LPU 3</a:t>
              </a:r>
              <a:r>
                <a:rPr lang="en-US" sz="1400" baseline="30000" dirty="0">
                  <a:solidFill>
                    <a:srgbClr val="00175E"/>
                  </a:solidFill>
                  <a:latin typeface="Tw Cen MT Condensed Extra Bold" panose="020B0803020202020204" pitchFamily="34" charset="0"/>
                </a:rPr>
                <a:t>rd</a:t>
              </a:r>
              <a:r>
                <a:rPr lang="en-US" sz="1400" dirty="0">
                  <a:solidFill>
                    <a:srgbClr val="00175E"/>
                  </a:solidFill>
                  <a:latin typeface="Tw Cen MT Condensed Extra Bold" panose="020B0803020202020204" pitchFamily="34" charset="0"/>
                </a:rPr>
                <a:t>  in India among  both Government &amp; Private Universities</a:t>
              </a:r>
            </a:p>
          </p:txBody>
        </p:sp>
      </p:grpSp>
      <p:grpSp>
        <p:nvGrpSpPr>
          <p:cNvPr id="26" name="Group 25">
            <a:extLst>
              <a:ext uri="{FF2B5EF4-FFF2-40B4-BE49-F238E27FC236}">
                <a16:creationId xmlns:a16="http://schemas.microsoft.com/office/drawing/2014/main" id="{4ED3D707-B961-80B3-0E67-82D2133D6190}"/>
              </a:ext>
            </a:extLst>
          </p:cNvPr>
          <p:cNvGrpSpPr/>
          <p:nvPr/>
        </p:nvGrpSpPr>
        <p:grpSpPr>
          <a:xfrm>
            <a:off x="9867489" y="2609849"/>
            <a:ext cx="2206093" cy="1241585"/>
            <a:chOff x="9972419" y="2609849"/>
            <a:chExt cx="2206093" cy="1241585"/>
          </a:xfrm>
        </p:grpSpPr>
        <p:grpSp>
          <p:nvGrpSpPr>
            <p:cNvPr id="24" name="Group 23">
              <a:extLst>
                <a:ext uri="{FF2B5EF4-FFF2-40B4-BE49-F238E27FC236}">
                  <a16:creationId xmlns:a16="http://schemas.microsoft.com/office/drawing/2014/main" id="{0ABCC578-BB63-464A-94C9-C15E8C9FF5A1}"/>
                </a:ext>
              </a:extLst>
            </p:cNvPr>
            <p:cNvGrpSpPr/>
            <p:nvPr/>
          </p:nvGrpSpPr>
          <p:grpSpPr>
            <a:xfrm>
              <a:off x="9972419" y="2609849"/>
              <a:ext cx="951911" cy="1241585"/>
              <a:chOff x="10452099" y="2609849"/>
              <a:chExt cx="951911" cy="1241585"/>
            </a:xfrm>
          </p:grpSpPr>
          <p:pic>
            <p:nvPicPr>
              <p:cNvPr id="23" name="Picture 22">
                <a:extLst>
                  <a:ext uri="{FF2B5EF4-FFF2-40B4-BE49-F238E27FC236}">
                    <a16:creationId xmlns:a16="http://schemas.microsoft.com/office/drawing/2014/main" id="{8AEC0DBB-6BAF-DD09-DBA0-CE9220162415}"/>
                  </a:ext>
                </a:extLst>
              </p:cNvPr>
              <p:cNvPicPr>
                <a:picLocks noChangeAspect="1"/>
              </p:cNvPicPr>
              <p:nvPr/>
            </p:nvPicPr>
            <p:blipFill>
              <a:blip r:embed="rId8">
                <a:alphaModFix/>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0452099" y="3219904"/>
                <a:ext cx="865431" cy="631530"/>
              </a:xfrm>
              <a:prstGeom prst="rect">
                <a:avLst/>
              </a:prstGeom>
            </p:spPr>
          </p:pic>
          <p:sp>
            <p:nvSpPr>
              <p:cNvPr id="10" name="TextBox 9">
                <a:extLst>
                  <a:ext uri="{FF2B5EF4-FFF2-40B4-BE49-F238E27FC236}">
                    <a16:creationId xmlns:a16="http://schemas.microsoft.com/office/drawing/2014/main" id="{21004C39-3AD6-4C16-F4E8-6504E739F583}"/>
                  </a:ext>
                </a:extLst>
              </p:cNvPr>
              <p:cNvSpPr txBox="1"/>
              <p:nvPr/>
            </p:nvSpPr>
            <p:spPr>
              <a:xfrm>
                <a:off x="10452100" y="2609849"/>
                <a:ext cx="951910" cy="769441"/>
              </a:xfrm>
              <a:prstGeom prst="rect">
                <a:avLst/>
              </a:prstGeom>
              <a:noFill/>
            </p:spPr>
            <p:txBody>
              <a:bodyPr wrap="square" rtlCol="0">
                <a:spAutoFit/>
              </a:bodyPr>
              <a:lstStyle/>
              <a:p>
                <a:r>
                  <a:rPr lang="en-US" sz="4400" dirty="0">
                    <a:solidFill>
                      <a:srgbClr val="00175E"/>
                    </a:solidFill>
                    <a:latin typeface="Tw Cen MT Condensed Extra Bold" panose="020B0803020202020204" pitchFamily="34" charset="0"/>
                  </a:rPr>
                  <a:t>3</a:t>
                </a:r>
                <a:r>
                  <a:rPr lang="en-US" sz="4400" baseline="30000" dirty="0">
                    <a:solidFill>
                      <a:srgbClr val="00175E"/>
                    </a:solidFill>
                    <a:latin typeface="Tw Cen MT Condensed Extra Bold" panose="020B0803020202020204" pitchFamily="34" charset="0"/>
                  </a:rPr>
                  <a:t>rd</a:t>
                </a:r>
                <a:r>
                  <a:rPr lang="en-US" sz="4400" dirty="0">
                    <a:solidFill>
                      <a:srgbClr val="00175E"/>
                    </a:solidFill>
                    <a:latin typeface="Tw Cen MT Condensed Extra Bold" panose="020B0803020202020204" pitchFamily="34" charset="0"/>
                  </a:rPr>
                  <a:t>  </a:t>
                </a:r>
              </a:p>
            </p:txBody>
          </p:sp>
        </p:grpSp>
        <p:sp>
          <p:nvSpPr>
            <p:cNvPr id="25" name="TextBox 24">
              <a:extLst>
                <a:ext uri="{FF2B5EF4-FFF2-40B4-BE49-F238E27FC236}">
                  <a16:creationId xmlns:a16="http://schemas.microsoft.com/office/drawing/2014/main" id="{C0B7F0AB-8592-0E10-5F4A-BC8655E6F8B8}"/>
                </a:ext>
              </a:extLst>
            </p:cNvPr>
            <p:cNvSpPr txBox="1"/>
            <p:nvPr/>
          </p:nvSpPr>
          <p:spPr>
            <a:xfrm>
              <a:off x="10797386" y="2772638"/>
              <a:ext cx="1381126" cy="954107"/>
            </a:xfrm>
            <a:prstGeom prst="rect">
              <a:avLst/>
            </a:prstGeom>
            <a:noFill/>
          </p:spPr>
          <p:txBody>
            <a:bodyPr wrap="square">
              <a:spAutoFit/>
            </a:bodyPr>
            <a:lstStyle/>
            <a:p>
              <a:r>
                <a:rPr lang="en-US" sz="1400" dirty="0">
                  <a:solidFill>
                    <a:srgbClr val="00175E"/>
                  </a:solidFill>
                  <a:latin typeface="Tw Cen MT Condensed Extra Bold" panose="020B0803020202020204" pitchFamily="34" charset="0"/>
                </a:rPr>
                <a:t>among universities (Self-finance/Private) (Technical)</a:t>
              </a:r>
            </a:p>
          </p:txBody>
        </p:sp>
      </p:grpSp>
      <p:cxnSp>
        <p:nvCxnSpPr>
          <p:cNvPr id="31" name="Straight Connector 30">
            <a:extLst>
              <a:ext uri="{FF2B5EF4-FFF2-40B4-BE49-F238E27FC236}">
                <a16:creationId xmlns:a16="http://schemas.microsoft.com/office/drawing/2014/main" id="{3744B175-32D3-B10F-5E9D-28697FDEDC8F}"/>
              </a:ext>
            </a:extLst>
          </p:cNvPr>
          <p:cNvCxnSpPr>
            <a:cxnSpLocks/>
          </p:cNvCxnSpPr>
          <p:nvPr/>
        </p:nvCxnSpPr>
        <p:spPr>
          <a:xfrm>
            <a:off x="3470030" y="2650277"/>
            <a:ext cx="0" cy="1047893"/>
          </a:xfrm>
          <a:prstGeom prst="line">
            <a:avLst/>
          </a:prstGeom>
          <a:ln w="28575">
            <a:solidFill>
              <a:srgbClr val="00175E"/>
            </a:solidFill>
            <a:prstDash val="lgDashDot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726769B-31D2-3F7D-3150-6832BA7E6539}"/>
              </a:ext>
            </a:extLst>
          </p:cNvPr>
          <p:cNvCxnSpPr>
            <a:cxnSpLocks/>
          </p:cNvCxnSpPr>
          <p:nvPr/>
        </p:nvCxnSpPr>
        <p:spPr>
          <a:xfrm>
            <a:off x="6451507" y="2650277"/>
            <a:ext cx="0" cy="1047893"/>
          </a:xfrm>
          <a:prstGeom prst="line">
            <a:avLst/>
          </a:prstGeom>
          <a:ln w="28575">
            <a:solidFill>
              <a:srgbClr val="00175E"/>
            </a:solidFill>
            <a:prstDash val="lgDashDot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B23FE8-2890-371A-3A77-B17BF69557D0}"/>
              </a:ext>
            </a:extLst>
          </p:cNvPr>
          <p:cNvCxnSpPr>
            <a:cxnSpLocks/>
          </p:cNvCxnSpPr>
          <p:nvPr/>
        </p:nvCxnSpPr>
        <p:spPr>
          <a:xfrm>
            <a:off x="9432984" y="2650277"/>
            <a:ext cx="0" cy="1047893"/>
          </a:xfrm>
          <a:prstGeom prst="line">
            <a:avLst/>
          </a:prstGeom>
          <a:ln w="28575">
            <a:solidFill>
              <a:srgbClr val="00175E"/>
            </a:solidFill>
            <a:prstDash val="lgDashDotDot"/>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EDF10E7-66F4-354B-AAFE-8EE154F5C98D}"/>
              </a:ext>
            </a:extLst>
          </p:cNvPr>
          <p:cNvGrpSpPr/>
          <p:nvPr/>
        </p:nvGrpSpPr>
        <p:grpSpPr>
          <a:xfrm>
            <a:off x="705183" y="4326995"/>
            <a:ext cx="3457751" cy="1266483"/>
            <a:chOff x="1140612" y="4382599"/>
            <a:chExt cx="3457751" cy="1266483"/>
          </a:xfrm>
        </p:grpSpPr>
        <p:grpSp>
          <p:nvGrpSpPr>
            <p:cNvPr id="37" name="Group 36">
              <a:extLst>
                <a:ext uri="{FF2B5EF4-FFF2-40B4-BE49-F238E27FC236}">
                  <a16:creationId xmlns:a16="http://schemas.microsoft.com/office/drawing/2014/main" id="{7CE0FA12-34B2-3F0E-74BD-3CAFC5ABBB33}"/>
                </a:ext>
              </a:extLst>
            </p:cNvPr>
            <p:cNvGrpSpPr/>
            <p:nvPr/>
          </p:nvGrpSpPr>
          <p:grpSpPr>
            <a:xfrm>
              <a:off x="1140612" y="4382599"/>
              <a:ext cx="1181100" cy="1266483"/>
              <a:chOff x="2468880" y="4175760"/>
              <a:chExt cx="1181100" cy="1266483"/>
            </a:xfrm>
            <a:effectLst>
              <a:reflection blurRad="6350" stA="20000" endPos="35000" dir="5400000" sy="-100000" algn="bl" rotWithShape="0"/>
            </a:effectLst>
            <a:scene3d>
              <a:camera prst="perspectiveRight"/>
              <a:lightRig rig="threePt" dir="t"/>
            </a:scene3d>
          </p:grpSpPr>
          <p:sp>
            <p:nvSpPr>
              <p:cNvPr id="35" name="Rectangle: Rounded Corners 34">
                <a:extLst>
                  <a:ext uri="{FF2B5EF4-FFF2-40B4-BE49-F238E27FC236}">
                    <a16:creationId xmlns:a16="http://schemas.microsoft.com/office/drawing/2014/main" id="{AA40A2EC-9E28-0465-259D-3D87DF838672}"/>
                  </a:ext>
                </a:extLst>
              </p:cNvPr>
              <p:cNvSpPr/>
              <p:nvPr/>
            </p:nvSpPr>
            <p:spPr>
              <a:xfrm>
                <a:off x="2468880" y="4175760"/>
                <a:ext cx="1181100" cy="1266483"/>
              </a:xfrm>
              <a:prstGeom prst="roundRect">
                <a:avLst>
                  <a:gd name="adj" fmla="val 10215"/>
                </a:avLst>
              </a:prstGeom>
              <a:solidFill>
                <a:schemeClr val="accent3">
                  <a:lumMod val="40000"/>
                  <a:lumOff val="60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University Grants Commission (India) - Wikipedia">
                <a:extLst>
                  <a:ext uri="{FF2B5EF4-FFF2-40B4-BE49-F238E27FC236}">
                    <a16:creationId xmlns:a16="http://schemas.microsoft.com/office/drawing/2014/main" id="{BEFD622B-31F4-AD60-264E-446CB9ECF3B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636168" y="4370070"/>
                <a:ext cx="846524" cy="919163"/>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5DF68A65-4931-C4D1-447A-8AE51844E35F}"/>
                </a:ext>
              </a:extLst>
            </p:cNvPr>
            <p:cNvSpPr txBox="1"/>
            <p:nvPr/>
          </p:nvSpPr>
          <p:spPr>
            <a:xfrm>
              <a:off x="2413451" y="4415676"/>
              <a:ext cx="2184912" cy="1200329"/>
            </a:xfrm>
            <a:prstGeom prst="rect">
              <a:avLst/>
            </a:prstGeom>
            <a:noFill/>
          </p:spPr>
          <p:txBody>
            <a:bodyPr wrap="square">
              <a:spAutoFit/>
            </a:bodyPr>
            <a:lstStyle>
              <a:defPPr>
                <a:defRPr lang="en-US"/>
              </a:defPPr>
              <a:lvl1pPr>
                <a:defRPr sz="1600">
                  <a:latin typeface="Bahnschrift" panose="020B0502040204020203" pitchFamily="34" charset="0"/>
                </a:defRPr>
              </a:lvl1pPr>
            </a:lstStyle>
            <a:p>
              <a:r>
                <a:rPr lang="en-US" sz="1800" dirty="0">
                  <a:solidFill>
                    <a:schemeClr val="bg1"/>
                  </a:solidFill>
                </a:rPr>
                <a:t>LPU is duly </a:t>
              </a:r>
              <a:r>
                <a:rPr lang="en-US" sz="1800" b="1" dirty="0">
                  <a:solidFill>
                    <a:schemeClr val="bg1"/>
                  </a:solidFill>
                </a:rPr>
                <a:t>Entitled</a:t>
              </a:r>
              <a:r>
                <a:rPr lang="en-US" sz="1800" dirty="0">
                  <a:solidFill>
                    <a:schemeClr val="bg1"/>
                  </a:solidFill>
                </a:rPr>
                <a:t> by the </a:t>
              </a:r>
              <a:r>
                <a:rPr lang="en-US" sz="1800" b="1" dirty="0">
                  <a:solidFill>
                    <a:schemeClr val="bg1"/>
                  </a:solidFill>
                </a:rPr>
                <a:t>UGC</a:t>
              </a:r>
              <a:r>
                <a:rPr lang="en-US" sz="1800" dirty="0">
                  <a:solidFill>
                    <a:schemeClr val="bg1"/>
                  </a:solidFill>
                </a:rPr>
                <a:t> to offer full-fledged Online programs. </a:t>
              </a:r>
            </a:p>
          </p:txBody>
        </p:sp>
      </p:grpSp>
      <p:grpSp>
        <p:nvGrpSpPr>
          <p:cNvPr id="55" name="Group 54">
            <a:extLst>
              <a:ext uri="{FF2B5EF4-FFF2-40B4-BE49-F238E27FC236}">
                <a16:creationId xmlns:a16="http://schemas.microsoft.com/office/drawing/2014/main" id="{41922D65-CFAE-0B1B-123A-A9823CB34DEA}"/>
              </a:ext>
            </a:extLst>
          </p:cNvPr>
          <p:cNvGrpSpPr/>
          <p:nvPr/>
        </p:nvGrpSpPr>
        <p:grpSpPr>
          <a:xfrm>
            <a:off x="8395899" y="4326995"/>
            <a:ext cx="3457752" cy="1290258"/>
            <a:chOff x="8308814" y="4325747"/>
            <a:chExt cx="3457752" cy="1290258"/>
          </a:xfrm>
        </p:grpSpPr>
        <p:sp>
          <p:nvSpPr>
            <p:cNvPr id="47" name="TextBox 46">
              <a:extLst>
                <a:ext uri="{FF2B5EF4-FFF2-40B4-BE49-F238E27FC236}">
                  <a16:creationId xmlns:a16="http://schemas.microsoft.com/office/drawing/2014/main" id="{F29438C1-9CE4-2870-4335-31481447150F}"/>
                </a:ext>
              </a:extLst>
            </p:cNvPr>
            <p:cNvSpPr txBox="1"/>
            <p:nvPr/>
          </p:nvSpPr>
          <p:spPr>
            <a:xfrm>
              <a:off x="9581654" y="4415676"/>
              <a:ext cx="2184912" cy="1200329"/>
            </a:xfrm>
            <a:prstGeom prst="rect">
              <a:avLst/>
            </a:prstGeom>
            <a:noFill/>
          </p:spPr>
          <p:txBody>
            <a:bodyPr wrap="square">
              <a:spAutoFit/>
            </a:bodyPr>
            <a:lstStyle>
              <a:defPPr>
                <a:defRPr lang="en-US"/>
              </a:defPPr>
              <a:lvl1pPr>
                <a:defRPr sz="1600">
                  <a:latin typeface="Bahnschrift" panose="020B0502040204020203" pitchFamily="34" charset="0"/>
                </a:defRPr>
              </a:lvl1pPr>
            </a:lstStyle>
            <a:p>
              <a:r>
                <a:rPr lang="en-US" sz="1800" b="1" dirty="0">
                  <a:solidFill>
                    <a:schemeClr val="bg1"/>
                  </a:solidFill>
                </a:rPr>
                <a:t>MBA &amp; MCA </a:t>
              </a:r>
              <a:r>
                <a:rPr lang="en-US" sz="1800" dirty="0">
                  <a:solidFill>
                    <a:schemeClr val="bg1"/>
                  </a:solidFill>
                </a:rPr>
                <a:t>programs are</a:t>
              </a:r>
            </a:p>
            <a:p>
              <a:r>
                <a:rPr lang="en-US" sz="1800" dirty="0">
                  <a:solidFill>
                    <a:schemeClr val="bg1"/>
                  </a:solidFill>
                </a:rPr>
                <a:t>duly approved by </a:t>
              </a:r>
              <a:r>
                <a:rPr lang="en-US" sz="1800" b="1" dirty="0">
                  <a:solidFill>
                    <a:schemeClr val="bg1"/>
                  </a:solidFill>
                </a:rPr>
                <a:t>AICTE.</a:t>
              </a:r>
            </a:p>
          </p:txBody>
        </p:sp>
        <p:pic>
          <p:nvPicPr>
            <p:cNvPr id="51" name="Picture 50">
              <a:extLst>
                <a:ext uri="{FF2B5EF4-FFF2-40B4-BE49-F238E27FC236}">
                  <a16:creationId xmlns:a16="http://schemas.microsoft.com/office/drawing/2014/main" id="{1FD5A91B-8334-51A2-61F9-E3A634A2964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308814" y="4325747"/>
              <a:ext cx="1290258" cy="1290258"/>
            </a:xfrm>
            <a:prstGeom prst="rect">
              <a:avLst/>
            </a:prstGeom>
            <a:effectLst>
              <a:reflection blurRad="6350" stA="25000" endPos="35000" dir="5400000" sy="-100000" algn="bl" rotWithShape="0"/>
            </a:effectLst>
          </p:spPr>
        </p:pic>
      </p:grpSp>
      <p:grpSp>
        <p:nvGrpSpPr>
          <p:cNvPr id="53" name="Group 52">
            <a:extLst>
              <a:ext uri="{FF2B5EF4-FFF2-40B4-BE49-F238E27FC236}">
                <a16:creationId xmlns:a16="http://schemas.microsoft.com/office/drawing/2014/main" id="{C39896D2-7199-D9CE-0443-43D4951F4CE0}"/>
              </a:ext>
            </a:extLst>
          </p:cNvPr>
          <p:cNvGrpSpPr/>
          <p:nvPr/>
        </p:nvGrpSpPr>
        <p:grpSpPr>
          <a:xfrm>
            <a:off x="4705421" y="4326995"/>
            <a:ext cx="3147991" cy="1731819"/>
            <a:chOff x="4712790" y="4394316"/>
            <a:chExt cx="3147991" cy="1731819"/>
          </a:xfrm>
        </p:grpSpPr>
        <p:sp>
          <p:nvSpPr>
            <p:cNvPr id="42" name="TextBox 41">
              <a:extLst>
                <a:ext uri="{FF2B5EF4-FFF2-40B4-BE49-F238E27FC236}">
                  <a16:creationId xmlns:a16="http://schemas.microsoft.com/office/drawing/2014/main" id="{5950FC13-EBFF-E218-AA95-2024391E9508}"/>
                </a:ext>
              </a:extLst>
            </p:cNvPr>
            <p:cNvSpPr txBox="1"/>
            <p:nvPr/>
          </p:nvSpPr>
          <p:spPr>
            <a:xfrm>
              <a:off x="4712790" y="5172028"/>
              <a:ext cx="3147991" cy="954107"/>
            </a:xfrm>
            <a:prstGeom prst="rect">
              <a:avLst/>
            </a:prstGeom>
            <a:noFill/>
          </p:spPr>
          <p:txBody>
            <a:bodyPr wrap="square">
              <a:spAutoFit/>
            </a:bodyPr>
            <a:lstStyle>
              <a:defPPr>
                <a:defRPr lang="en-US"/>
              </a:defPPr>
              <a:lvl1pPr>
                <a:defRPr sz="1600">
                  <a:latin typeface="Bahnschrift" panose="020B0502040204020203" pitchFamily="34" charset="0"/>
                </a:defRPr>
              </a:lvl1pPr>
            </a:lstStyle>
            <a:p>
              <a:pPr algn="ctr"/>
              <a:r>
                <a:rPr lang="en-US" sz="1400" dirty="0">
                  <a:solidFill>
                    <a:schemeClr val="bg1"/>
                  </a:solidFill>
                </a:rPr>
                <a:t>LPU Distance/ Online Education is considered equivalent to recognized study in Canada and USA by World Education Services.</a:t>
              </a:r>
            </a:p>
          </p:txBody>
        </p:sp>
        <p:pic>
          <p:nvPicPr>
            <p:cNvPr id="52" name="Picture 2">
              <a:extLst>
                <a:ext uri="{FF2B5EF4-FFF2-40B4-BE49-F238E27FC236}">
                  <a16:creationId xmlns:a16="http://schemas.microsoft.com/office/drawing/2014/main" id="{B2721F81-DA3C-7D2C-3B54-02EB6396F66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20907" b="20907"/>
            <a:stretch/>
          </p:blipFill>
          <p:spPr bwMode="auto">
            <a:xfrm>
              <a:off x="5244631" y="4394316"/>
              <a:ext cx="2084308" cy="673768"/>
            </a:xfrm>
            <a:prstGeom prst="rect">
              <a:avLst/>
            </a:prstGeom>
            <a:noFill/>
            <a:ln>
              <a:noFill/>
            </a:ln>
            <a:effectLst>
              <a:outerShdw blurRad="44450" dist="27940" dir="5400000" algn="ctr">
                <a:srgbClr val="000000">
                  <a:alpha val="32000"/>
                </a:srgbClr>
              </a:outerShdw>
              <a:reflection blurRad="6350" stA="50000" endPos="32000" dir="5400000" sy="-100000" algn="bl" rotWithShape="0"/>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grpSp>
      <p:cxnSp>
        <p:nvCxnSpPr>
          <p:cNvPr id="56" name="Straight Connector 55">
            <a:extLst>
              <a:ext uri="{FF2B5EF4-FFF2-40B4-BE49-F238E27FC236}">
                <a16:creationId xmlns:a16="http://schemas.microsoft.com/office/drawing/2014/main" id="{4A9120D5-7784-1B7B-F7AD-45E3D1DEC9C2}"/>
              </a:ext>
            </a:extLst>
          </p:cNvPr>
          <p:cNvCxnSpPr>
            <a:cxnSpLocks/>
          </p:cNvCxnSpPr>
          <p:nvPr/>
        </p:nvCxnSpPr>
        <p:spPr>
          <a:xfrm>
            <a:off x="4451803" y="4326995"/>
            <a:ext cx="0" cy="1720590"/>
          </a:xfrm>
          <a:prstGeom prst="line">
            <a:avLst/>
          </a:prstGeom>
          <a:ln w="12700">
            <a:solidFill>
              <a:srgbClr val="E99E2F">
                <a:alpha val="92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5170D8B-F1EA-54D7-9753-A75944502D63}"/>
              </a:ext>
            </a:extLst>
          </p:cNvPr>
          <p:cNvCxnSpPr>
            <a:cxnSpLocks/>
          </p:cNvCxnSpPr>
          <p:nvPr/>
        </p:nvCxnSpPr>
        <p:spPr>
          <a:xfrm>
            <a:off x="8116660" y="4326995"/>
            <a:ext cx="0" cy="1720590"/>
          </a:xfrm>
          <a:prstGeom prst="line">
            <a:avLst/>
          </a:prstGeom>
          <a:ln w="12700">
            <a:solidFill>
              <a:srgbClr val="E99E2F">
                <a:alpha val="92000"/>
              </a:srgbClr>
            </a:solidFill>
            <a:prstDash val="lgDashDotDot"/>
          </a:ln>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464AEC92-BE90-557B-11B5-26BAAF9F054E}"/>
              </a:ext>
            </a:extLst>
          </p:cNvPr>
          <p:cNvSpPr/>
          <p:nvPr/>
        </p:nvSpPr>
        <p:spPr>
          <a:xfrm>
            <a:off x="10962601" y="6296341"/>
            <a:ext cx="457200" cy="457200"/>
          </a:xfrm>
          <a:prstGeom prst="flowChartConnector">
            <a:avLst/>
          </a:prstGeom>
          <a:solidFill>
            <a:srgbClr val="00175E"/>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B66D6B4-6660-C1F0-3B36-FF9E84A7C463}"/>
              </a:ext>
            </a:extLst>
          </p:cNvPr>
          <p:cNvSpPr>
            <a:spLocks noGrp="1"/>
          </p:cNvSpPr>
          <p:nvPr>
            <p:ph type="sldNum" sz="quarter" idx="12"/>
          </p:nvPr>
        </p:nvSpPr>
        <p:spPr/>
        <p:txBody>
          <a:bodyPr/>
          <a:lstStyle/>
          <a:p>
            <a:fld id="{C2223FB6-B7B4-4F43-A1C3-4360E3B5A8F1}" type="slidenum">
              <a:rPr lang="en-US" smtClean="0"/>
              <a:t>11</a:t>
            </a:fld>
            <a:endParaRPr lang="en-US"/>
          </a:p>
        </p:txBody>
      </p:sp>
      <p:sp>
        <p:nvSpPr>
          <p:cNvPr id="12" name="Footer Placeholder 11">
            <a:extLst>
              <a:ext uri="{FF2B5EF4-FFF2-40B4-BE49-F238E27FC236}">
                <a16:creationId xmlns:a16="http://schemas.microsoft.com/office/drawing/2014/main" id="{D7BA4EA6-52E1-E69A-0711-FA0ED74CF40D}"/>
              </a:ext>
            </a:extLst>
          </p:cNvPr>
          <p:cNvSpPr>
            <a:spLocks noGrp="1"/>
          </p:cNvSpPr>
          <p:nvPr>
            <p:ph type="ftr" sz="quarter" idx="11"/>
          </p:nvPr>
        </p:nvSpPr>
        <p:spPr/>
        <p:txBody>
          <a:bodyPr/>
          <a:lstStyle/>
          <a:p>
            <a:r>
              <a:rPr lang="en-US"/>
              <a:t>2023 © Copyright LPU Online</a:t>
            </a:r>
          </a:p>
        </p:txBody>
      </p:sp>
    </p:spTree>
    <p:extLst>
      <p:ext uri="{BB962C8B-B14F-4D97-AF65-F5344CB8AC3E}">
        <p14:creationId xmlns:p14="http://schemas.microsoft.com/office/powerpoint/2010/main" val="421900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729E2E-6BB1-20B6-FCF8-8E05937723DA}"/>
              </a:ext>
            </a:extLst>
          </p:cNvPr>
          <p:cNvSpPr/>
          <p:nvPr/>
        </p:nvSpPr>
        <p:spPr>
          <a:xfrm>
            <a:off x="0" y="0"/>
            <a:ext cx="4267200" cy="6858000"/>
          </a:xfrm>
          <a:prstGeom prst="rect">
            <a:avLst/>
          </a:prstGeom>
          <a:solidFill>
            <a:srgbClr val="F6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A977340-9EB7-E1EB-B334-45BFB6137F1B}"/>
              </a:ext>
            </a:extLst>
          </p:cNvPr>
          <p:cNvSpPr>
            <a:spLocks noGrp="1"/>
          </p:cNvSpPr>
          <p:nvPr>
            <p:ph type="title"/>
          </p:nvPr>
        </p:nvSpPr>
        <p:spPr>
          <a:xfrm>
            <a:off x="838200" y="198214"/>
            <a:ext cx="10987314" cy="1053730"/>
          </a:xfrm>
        </p:spPr>
        <p:txBody>
          <a:bodyPr/>
          <a:lstStyle/>
          <a:p>
            <a:pPr algn="r"/>
            <a:r>
              <a:rPr lang="en-US" dirty="0">
                <a:latin typeface="Tw Cen MT Condensed Extra Bold" panose="020B0803020202020204" pitchFamily="34" charset="0"/>
              </a:rPr>
              <a:t>OUR USPs</a:t>
            </a:r>
          </a:p>
        </p:txBody>
      </p:sp>
      <p:sp>
        <p:nvSpPr>
          <p:cNvPr id="5" name="TextBox 4">
            <a:extLst>
              <a:ext uri="{FF2B5EF4-FFF2-40B4-BE49-F238E27FC236}">
                <a16:creationId xmlns:a16="http://schemas.microsoft.com/office/drawing/2014/main" id="{DBAF2B3D-952C-370F-F802-C2F2E8D56E93}"/>
              </a:ext>
            </a:extLst>
          </p:cNvPr>
          <p:cNvSpPr txBox="1"/>
          <p:nvPr/>
        </p:nvSpPr>
        <p:spPr>
          <a:xfrm>
            <a:off x="366486" y="1234227"/>
            <a:ext cx="2311400" cy="523220"/>
          </a:xfrm>
          <a:prstGeom prst="rect">
            <a:avLst/>
          </a:prstGeom>
          <a:noFill/>
        </p:spPr>
        <p:txBody>
          <a:bodyPr wrap="square">
            <a:spAutoFit/>
          </a:bodyPr>
          <a:lstStyle/>
          <a:p>
            <a:r>
              <a:rPr lang="en-US" sz="2800" dirty="0">
                <a:solidFill>
                  <a:schemeClr val="bg1"/>
                </a:solidFill>
                <a:latin typeface="Tw Cen MT Condensed Extra Bold" panose="020B0803020202020204" pitchFamily="34" charset="0"/>
              </a:rPr>
              <a:t>Programs</a:t>
            </a:r>
          </a:p>
        </p:txBody>
      </p:sp>
      <p:graphicFrame>
        <p:nvGraphicFramePr>
          <p:cNvPr id="7" name="Table 6">
            <a:extLst>
              <a:ext uri="{FF2B5EF4-FFF2-40B4-BE49-F238E27FC236}">
                <a16:creationId xmlns:a16="http://schemas.microsoft.com/office/drawing/2014/main" id="{1F30A390-0467-394D-36DC-BE0805ECC5B2}"/>
              </a:ext>
            </a:extLst>
          </p:cNvPr>
          <p:cNvGraphicFramePr>
            <a:graphicFrameLocks noGrp="1"/>
          </p:cNvGraphicFramePr>
          <p:nvPr>
            <p:extLst>
              <p:ext uri="{D42A27DB-BD31-4B8C-83A1-F6EECF244321}">
                <p14:modId xmlns:p14="http://schemas.microsoft.com/office/powerpoint/2010/main" val="2372921038"/>
              </p:ext>
            </p:extLst>
          </p:nvPr>
        </p:nvGraphicFramePr>
        <p:xfrm>
          <a:off x="4564743" y="1344842"/>
          <a:ext cx="7260771" cy="4718360"/>
        </p:xfrm>
        <a:graphic>
          <a:graphicData uri="http://schemas.openxmlformats.org/drawingml/2006/table">
            <a:tbl>
              <a:tblPr>
                <a:effectLst>
                  <a:outerShdw blurRad="177800" dist="38100" dir="2700000" sx="101000" sy="101000" algn="tl" rotWithShape="0">
                    <a:prstClr val="black">
                      <a:alpha val="40000"/>
                    </a:prstClr>
                  </a:outerShdw>
                </a:effectLst>
                <a:tableStyleId>{5C22544A-7EE6-4342-B048-85BDC9FD1C3A}</a:tableStyleId>
              </a:tblPr>
              <a:tblGrid>
                <a:gridCol w="2821328">
                  <a:extLst>
                    <a:ext uri="{9D8B030D-6E8A-4147-A177-3AD203B41FA5}">
                      <a16:colId xmlns:a16="http://schemas.microsoft.com/office/drawing/2014/main" val="1481566513"/>
                    </a:ext>
                  </a:extLst>
                </a:gridCol>
                <a:gridCol w="4439443">
                  <a:extLst>
                    <a:ext uri="{9D8B030D-6E8A-4147-A177-3AD203B41FA5}">
                      <a16:colId xmlns:a16="http://schemas.microsoft.com/office/drawing/2014/main" val="888311225"/>
                    </a:ext>
                  </a:extLst>
                </a:gridCol>
              </a:tblGrid>
              <a:tr h="350207">
                <a:tc>
                  <a:txBody>
                    <a:bodyPr/>
                    <a:lstStyle/>
                    <a:p>
                      <a:pPr marL="182880" algn="ctr" fontAlgn="b"/>
                      <a:r>
                        <a:rPr lang="en-US" sz="2000" b="1" u="none" strike="noStrike" dirty="0">
                          <a:solidFill>
                            <a:schemeClr val="bg1"/>
                          </a:solidFill>
                          <a:effectLst/>
                          <a:latin typeface="Tw Cen MT" panose="020B0602020104020603" pitchFamily="34" charset="0"/>
                        </a:rPr>
                        <a:t>Discipline</a:t>
                      </a:r>
                      <a:endParaRPr lang="en-US" sz="2000" b="1" i="0" u="none" strike="noStrike" dirty="0">
                        <a:solidFill>
                          <a:schemeClr val="bg1"/>
                        </a:solidFill>
                        <a:effectLst/>
                        <a:latin typeface="Tw Cen MT" panose="020B0602020104020603" pitchFamily="34" charset="0"/>
                      </a:endParaRPr>
                    </a:p>
                  </a:txBody>
                  <a:tcPr marL="5059" marR="5059" marT="50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220"/>
                    </a:solidFill>
                  </a:tcPr>
                </a:tc>
                <a:tc>
                  <a:txBody>
                    <a:bodyPr/>
                    <a:lstStyle/>
                    <a:p>
                      <a:pPr marL="182880" algn="l" fontAlgn="b"/>
                      <a:r>
                        <a:rPr lang="en-US" sz="2000" b="1" u="none" strike="noStrike" dirty="0">
                          <a:solidFill>
                            <a:schemeClr val="bg1"/>
                          </a:solidFill>
                          <a:effectLst/>
                          <a:latin typeface="Tw Cen MT" panose="020B0602020104020603" pitchFamily="34" charset="0"/>
                        </a:rPr>
                        <a:t>Program</a:t>
                      </a:r>
                      <a:endParaRPr lang="en-US" sz="2000" b="1" i="0" u="none" strike="noStrike" dirty="0">
                        <a:solidFill>
                          <a:schemeClr val="bg1"/>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220"/>
                    </a:solidFill>
                  </a:tcPr>
                </a:tc>
                <a:extLst>
                  <a:ext uri="{0D108BD9-81ED-4DB2-BD59-A6C34878D82A}">
                    <a16:rowId xmlns:a16="http://schemas.microsoft.com/office/drawing/2014/main" val="3629692679"/>
                  </a:ext>
                </a:extLst>
              </a:tr>
              <a:tr h="480592">
                <a:tc>
                  <a:txBody>
                    <a:bodyPr/>
                    <a:lstStyle/>
                    <a:p>
                      <a:pPr marL="182880" algn="ctr" fontAlgn="b"/>
                      <a:r>
                        <a:rPr lang="en-US" sz="2000" u="none" strike="noStrike" dirty="0">
                          <a:effectLst/>
                          <a:latin typeface="Tw Cen MT" panose="020B0602020104020603" pitchFamily="34" charset="0"/>
                        </a:rPr>
                        <a:t>Management</a:t>
                      </a:r>
                    </a:p>
                  </a:txBody>
                  <a:tcPr marL="5059" marR="5059" marT="50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Master of Business Administration</a:t>
                      </a:r>
                    </a:p>
                  </a:txBody>
                  <a:tcPr marL="5059" marR="5059" marT="50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468209"/>
                  </a:ext>
                </a:extLst>
              </a:tr>
              <a:tr h="350207">
                <a:tc rowSpan="2">
                  <a:txBody>
                    <a:bodyPr/>
                    <a:lstStyle/>
                    <a:p>
                      <a:pPr marL="182880" algn="ctr" defTabSz="914400" rtl="0" eaLnBrk="1" fontAlgn="b" latinLnBrk="0" hangingPunct="1"/>
                      <a:r>
                        <a:rPr lang="en-US" sz="2000" u="none" strike="noStrike" kern="1200" dirty="0">
                          <a:solidFill>
                            <a:schemeClr val="dk1"/>
                          </a:solidFill>
                          <a:effectLst/>
                          <a:latin typeface="Tw Cen MT" panose="020B0602020104020603" pitchFamily="34" charset="0"/>
                          <a:ea typeface="+mn-ea"/>
                          <a:cs typeface="+mn-cs"/>
                        </a:rPr>
                        <a:t>Computer Applications</a:t>
                      </a:r>
                    </a:p>
                  </a:txBody>
                  <a:tcPr marL="5059" marR="5059" marT="50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Master of Computer Applications</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852130"/>
                  </a:ext>
                </a:extLst>
              </a:tr>
              <a:tr h="408437">
                <a:tc vMerge="1">
                  <a:txBody>
                    <a:bodyPr/>
                    <a:lstStyle/>
                    <a:p>
                      <a:pPr marL="182880" algn="l" fontAlgn="b"/>
                      <a:r>
                        <a:rPr lang="en-US" sz="2000" u="none" strike="noStrike" dirty="0">
                          <a:effectLst/>
                          <a:latin typeface="Tw Cen MT" panose="020B0602020104020603" pitchFamily="34" charset="0"/>
                        </a:rPr>
                        <a:t>Computer Applications</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Bachelor of Computer Applications</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2841470"/>
                  </a:ext>
                </a:extLst>
              </a:tr>
              <a:tr h="350207">
                <a:tc rowSpan="2">
                  <a:txBody>
                    <a:bodyPr/>
                    <a:lstStyle/>
                    <a:p>
                      <a:pPr marL="182880" algn="ctr" defTabSz="914400" rtl="0" eaLnBrk="1" fontAlgn="b" latinLnBrk="0" hangingPunct="1"/>
                      <a:r>
                        <a:rPr lang="en-US" sz="2000" u="none" strike="noStrike" kern="1200" dirty="0">
                          <a:solidFill>
                            <a:schemeClr val="dk1"/>
                          </a:solidFill>
                          <a:effectLst/>
                          <a:latin typeface="Tw Cen MT" panose="020B0602020104020603" pitchFamily="34" charset="0"/>
                          <a:ea typeface="+mn-ea"/>
                          <a:cs typeface="+mn-cs"/>
                        </a:rPr>
                        <a:t>Commerce</a:t>
                      </a:r>
                    </a:p>
                  </a:txBody>
                  <a:tcPr marL="5059" marR="5059" marT="50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Master of Commerce</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09666835"/>
                  </a:ext>
                </a:extLst>
              </a:tr>
              <a:tr h="350207">
                <a:tc vMerge="1">
                  <a:txBody>
                    <a:bodyPr/>
                    <a:lstStyle/>
                    <a:p>
                      <a:pPr marL="182880" algn="l" fontAlgn="b"/>
                      <a:r>
                        <a:rPr lang="en-US" sz="2000" u="none" strike="noStrike" dirty="0">
                          <a:effectLst/>
                          <a:latin typeface="Tw Cen MT" panose="020B0602020104020603" pitchFamily="34" charset="0"/>
                        </a:rPr>
                        <a:t>Commerce</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Bachelor of Commerce</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2915747"/>
                  </a:ext>
                </a:extLst>
              </a:tr>
              <a:tr h="350207">
                <a:tc rowSpan="6">
                  <a:txBody>
                    <a:bodyPr/>
                    <a:lstStyle/>
                    <a:p>
                      <a:pPr marL="182880" algn="ctr" defTabSz="914400" rtl="0" eaLnBrk="1" fontAlgn="b" latinLnBrk="0" hangingPunct="1"/>
                      <a:r>
                        <a:rPr lang="en-US" sz="2000" u="none" strike="noStrike" kern="1200" dirty="0">
                          <a:solidFill>
                            <a:schemeClr val="dk1"/>
                          </a:solidFill>
                          <a:effectLst/>
                          <a:latin typeface="Tw Cen MT" panose="020B0602020104020603" pitchFamily="34" charset="0"/>
                          <a:ea typeface="+mn-ea"/>
                          <a:cs typeface="+mn-cs"/>
                        </a:rPr>
                        <a:t>Arts</a:t>
                      </a:r>
                    </a:p>
                  </a:txBody>
                  <a:tcPr marL="5059" marR="5059" marT="50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Bachelor of Arts</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7326843"/>
                  </a:ext>
                </a:extLst>
              </a:tr>
              <a:tr h="350207">
                <a:tc vMerge="1">
                  <a:txBody>
                    <a:bodyPr/>
                    <a:lstStyle/>
                    <a:p>
                      <a:pPr marL="182880" algn="l" fontAlgn="b"/>
                      <a:r>
                        <a:rPr lang="en-US" sz="2000" u="none" strike="noStrike" dirty="0">
                          <a:effectLst/>
                          <a:latin typeface="Tw Cen MT" panose="020B0602020104020603" pitchFamily="34" charset="0"/>
                        </a:rPr>
                        <a:t>Arts</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Master of Arts (History)</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1025107"/>
                  </a:ext>
                </a:extLst>
              </a:tr>
              <a:tr h="350207">
                <a:tc vMerge="1">
                  <a:txBody>
                    <a:bodyPr/>
                    <a:lstStyle/>
                    <a:p>
                      <a:pPr marL="182880" algn="l" fontAlgn="b"/>
                      <a:r>
                        <a:rPr lang="en-US" sz="2000" u="none" strike="noStrike" dirty="0">
                          <a:effectLst/>
                          <a:latin typeface="Tw Cen MT" panose="020B0602020104020603" pitchFamily="34" charset="0"/>
                        </a:rPr>
                        <a:t>Arts</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Master of Arts (Sociology)</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9929559"/>
                  </a:ext>
                </a:extLst>
              </a:tr>
              <a:tr h="350207">
                <a:tc vMerge="1">
                  <a:txBody>
                    <a:bodyPr/>
                    <a:lstStyle/>
                    <a:p>
                      <a:pPr marL="182880" algn="l" fontAlgn="b"/>
                      <a:r>
                        <a:rPr lang="en-US" sz="2000" u="none" strike="noStrike" dirty="0">
                          <a:effectLst/>
                          <a:latin typeface="Tw Cen MT" panose="020B0602020104020603" pitchFamily="34" charset="0"/>
                        </a:rPr>
                        <a:t>Arts</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Master of Arts (Political Science)</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6098011"/>
                  </a:ext>
                </a:extLst>
              </a:tr>
              <a:tr h="350207">
                <a:tc vMerge="1">
                  <a:txBody>
                    <a:bodyPr/>
                    <a:lstStyle/>
                    <a:p>
                      <a:pPr marL="182880" algn="l" fontAlgn="b"/>
                      <a:r>
                        <a:rPr lang="en-US" sz="2000" u="none" strike="noStrike" dirty="0">
                          <a:effectLst/>
                          <a:latin typeface="Tw Cen MT" panose="020B0602020104020603" pitchFamily="34" charset="0"/>
                        </a:rPr>
                        <a:t>Arts</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Master of Arts (English)</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6405396"/>
                  </a:ext>
                </a:extLst>
              </a:tr>
              <a:tr h="327261">
                <a:tc vMerge="1">
                  <a:txBody>
                    <a:bodyPr/>
                    <a:lstStyle/>
                    <a:p>
                      <a:pPr marL="182880" algn="l" fontAlgn="b"/>
                      <a:r>
                        <a:rPr lang="en-US" sz="2000" u="none" strike="noStrike" dirty="0">
                          <a:effectLst/>
                          <a:latin typeface="Tw Cen MT" panose="020B0602020104020603" pitchFamily="34" charset="0"/>
                        </a:rPr>
                        <a:t>Arts</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Master of Arts (Economics)</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0202851"/>
                  </a:ext>
                </a:extLst>
              </a:tr>
              <a:tr h="350207">
                <a:tc>
                  <a:txBody>
                    <a:bodyPr/>
                    <a:lstStyle/>
                    <a:p>
                      <a:pPr marL="182880" algn="ctr" fontAlgn="b"/>
                      <a:r>
                        <a:rPr lang="en-US" sz="2000" u="none" strike="noStrike" dirty="0">
                          <a:effectLst/>
                          <a:latin typeface="Tw Cen MT" panose="020B0602020104020603" pitchFamily="34" charset="0"/>
                        </a:rPr>
                        <a:t>Science</a:t>
                      </a:r>
                      <a:endParaRPr lang="en-US" sz="2000" b="0" i="0" u="none" strike="noStrike" dirty="0">
                        <a:solidFill>
                          <a:srgbClr val="000000"/>
                        </a:solidFill>
                        <a:effectLst/>
                        <a:latin typeface="Tw Cen MT" panose="020B0602020104020603" pitchFamily="34" charset="0"/>
                      </a:endParaRPr>
                    </a:p>
                  </a:txBody>
                  <a:tcPr marL="5059" marR="5059" marT="50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82880" algn="l" fontAlgn="b"/>
                      <a:r>
                        <a:rPr lang="en-US" sz="2000" u="none" strike="noStrike" dirty="0">
                          <a:effectLst/>
                          <a:latin typeface="Tw Cen MT" panose="020B0602020104020603" pitchFamily="34" charset="0"/>
                        </a:rPr>
                        <a:t>MSc Mathematics</a:t>
                      </a:r>
                      <a:endParaRPr lang="en-US" sz="2000" b="0" i="0" u="none" strike="noStrike" dirty="0">
                        <a:solidFill>
                          <a:srgbClr val="000000"/>
                        </a:solidFill>
                        <a:effectLst/>
                        <a:latin typeface="Tw Cen MT" panose="020B0602020104020603" pitchFamily="34" charset="0"/>
                      </a:endParaRPr>
                    </a:p>
                  </a:txBody>
                  <a:tcPr marL="5059" marR="5059" marT="505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2463754"/>
                  </a:ext>
                </a:extLst>
              </a:tr>
            </a:tbl>
          </a:graphicData>
        </a:graphic>
      </p:graphicFrame>
      <p:sp>
        <p:nvSpPr>
          <p:cNvPr id="9" name="TextBox 8">
            <a:extLst>
              <a:ext uri="{FF2B5EF4-FFF2-40B4-BE49-F238E27FC236}">
                <a16:creationId xmlns:a16="http://schemas.microsoft.com/office/drawing/2014/main" id="{41492165-FD9A-7A2B-D549-131B4D800877}"/>
              </a:ext>
            </a:extLst>
          </p:cNvPr>
          <p:cNvSpPr txBox="1"/>
          <p:nvPr/>
        </p:nvSpPr>
        <p:spPr>
          <a:xfrm>
            <a:off x="366486" y="3037911"/>
            <a:ext cx="3672114" cy="3816429"/>
          </a:xfrm>
          <a:prstGeom prst="rect">
            <a:avLst/>
          </a:prstGeom>
          <a:noFill/>
        </p:spPr>
        <p:txBody>
          <a:bodyPr wrap="square">
            <a:spAutoFit/>
          </a:bodyPr>
          <a:lstStyle/>
          <a:p>
            <a:pPr marL="342900" indent="-342900" algn="just">
              <a:buFont typeface="Arial" panose="020B0604020202020204" pitchFamily="34" charset="0"/>
              <a:buChar char="•"/>
            </a:pPr>
            <a:r>
              <a:rPr lang="en-US" sz="2200" dirty="0">
                <a:solidFill>
                  <a:schemeClr val="bg1"/>
                </a:solidFill>
                <a:latin typeface="Tw Cen MT" panose="020B0602020104020603" pitchFamily="34" charset="0"/>
              </a:rPr>
              <a:t>We offer 12 programs across 5 disciplines.</a:t>
            </a:r>
          </a:p>
          <a:p>
            <a:pPr marL="342900" indent="-342900" algn="just">
              <a:buFont typeface="Arial" panose="020B0604020202020204" pitchFamily="34" charset="0"/>
              <a:buChar char="•"/>
            </a:pPr>
            <a:r>
              <a:rPr lang="en-US" sz="2200" dirty="0">
                <a:solidFill>
                  <a:schemeClr val="bg1"/>
                </a:solidFill>
                <a:latin typeface="Tw Cen MT" panose="020B0602020104020603" pitchFamily="34" charset="0"/>
              </a:rPr>
              <a:t>We provide wide range of electives in our programmes to help the students gain multidisciplinary skills.</a:t>
            </a:r>
          </a:p>
          <a:p>
            <a:pPr marL="342900" indent="-342900" algn="just">
              <a:buFont typeface="Arial" panose="020B0604020202020204" pitchFamily="34" charset="0"/>
              <a:buChar char="•"/>
            </a:pPr>
            <a:r>
              <a:rPr lang="en-US" sz="2200" dirty="0">
                <a:solidFill>
                  <a:schemeClr val="bg1"/>
                </a:solidFill>
                <a:latin typeface="Tw Cen MT" panose="020B0602020104020603" pitchFamily="34" charset="0"/>
              </a:rPr>
              <a:t>Real-world case studies to build practical skills as applicable.</a:t>
            </a:r>
          </a:p>
          <a:p>
            <a:pPr marL="342900" indent="-342900" algn="just">
              <a:buFont typeface="Arial" panose="020B0604020202020204" pitchFamily="34" charset="0"/>
              <a:buChar char="•"/>
            </a:pPr>
            <a:r>
              <a:rPr lang="en-US" sz="2200" dirty="0">
                <a:solidFill>
                  <a:schemeClr val="bg1"/>
                </a:solidFill>
                <a:latin typeface="Tw Cen MT" panose="020B0602020104020603" pitchFamily="34" charset="0"/>
              </a:rPr>
              <a:t>Hands-on exposure to analytics tools &amp; techniques.</a:t>
            </a:r>
          </a:p>
        </p:txBody>
      </p:sp>
      <p:sp>
        <p:nvSpPr>
          <p:cNvPr id="10" name="TextBox 9">
            <a:extLst>
              <a:ext uri="{FF2B5EF4-FFF2-40B4-BE49-F238E27FC236}">
                <a16:creationId xmlns:a16="http://schemas.microsoft.com/office/drawing/2014/main" id="{74813426-8921-884E-E43A-0A875F6B3A77}"/>
              </a:ext>
            </a:extLst>
          </p:cNvPr>
          <p:cNvSpPr txBox="1"/>
          <p:nvPr/>
        </p:nvSpPr>
        <p:spPr>
          <a:xfrm>
            <a:off x="366486" y="2599582"/>
            <a:ext cx="2311400" cy="461665"/>
          </a:xfrm>
          <a:prstGeom prst="rect">
            <a:avLst/>
          </a:prstGeom>
          <a:noFill/>
        </p:spPr>
        <p:txBody>
          <a:bodyPr wrap="square">
            <a:spAutoFit/>
          </a:bodyPr>
          <a:lstStyle/>
          <a:p>
            <a:r>
              <a:rPr lang="en-US" sz="2400" i="1" dirty="0">
                <a:solidFill>
                  <a:schemeClr val="bg1"/>
                </a:solidFill>
                <a:latin typeface="Tw Cen MT" panose="020B0602020104020603" pitchFamily="34" charset="0"/>
              </a:rPr>
              <a:t>HIGHLIGHTS</a:t>
            </a:r>
            <a:endParaRPr lang="en-US" sz="2800" i="1" dirty="0">
              <a:solidFill>
                <a:schemeClr val="bg1"/>
              </a:solidFill>
              <a:latin typeface="Tw Cen MT" panose="020B0602020104020603" pitchFamily="34" charset="0"/>
            </a:endParaRPr>
          </a:p>
        </p:txBody>
      </p:sp>
      <p:sp>
        <p:nvSpPr>
          <p:cNvPr id="4" name="Flowchart: Connector 3">
            <a:extLst>
              <a:ext uri="{FF2B5EF4-FFF2-40B4-BE49-F238E27FC236}">
                <a16:creationId xmlns:a16="http://schemas.microsoft.com/office/drawing/2014/main" id="{764236F9-D6DD-490B-535C-5D46F46E0CEC}"/>
              </a:ext>
            </a:extLst>
          </p:cNvPr>
          <p:cNvSpPr/>
          <p:nvPr/>
        </p:nvSpPr>
        <p:spPr>
          <a:xfrm>
            <a:off x="10962601"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BAE4B1D-BEFF-0187-1F44-426EAD199B08}"/>
              </a:ext>
            </a:extLst>
          </p:cNvPr>
          <p:cNvSpPr>
            <a:spLocks noGrp="1"/>
          </p:cNvSpPr>
          <p:nvPr>
            <p:ph type="sldNum" sz="quarter" idx="12"/>
          </p:nvPr>
        </p:nvSpPr>
        <p:spPr/>
        <p:txBody>
          <a:bodyPr/>
          <a:lstStyle/>
          <a:p>
            <a:fld id="{C2223FB6-B7B4-4F43-A1C3-4360E3B5A8F1}" type="slidenum">
              <a:rPr lang="en-US" smtClean="0"/>
              <a:t>12</a:t>
            </a:fld>
            <a:endParaRPr lang="en-US"/>
          </a:p>
        </p:txBody>
      </p:sp>
      <p:sp>
        <p:nvSpPr>
          <p:cNvPr id="6" name="Footer Placeholder 5">
            <a:extLst>
              <a:ext uri="{FF2B5EF4-FFF2-40B4-BE49-F238E27FC236}">
                <a16:creationId xmlns:a16="http://schemas.microsoft.com/office/drawing/2014/main" id="{C9C59AE0-1E55-79BD-86D9-2A44A1BECD5A}"/>
              </a:ext>
            </a:extLst>
          </p:cNvPr>
          <p:cNvSpPr>
            <a:spLocks noGrp="1"/>
          </p:cNvSpPr>
          <p:nvPr>
            <p:ph type="ftr" sz="quarter" idx="11"/>
          </p:nvPr>
        </p:nvSpPr>
        <p:spPr/>
        <p:txBody>
          <a:bodyPr/>
          <a:lstStyle/>
          <a:p>
            <a:r>
              <a:rPr lang="en-US"/>
              <a:t>2023 © Copyright LPU Online</a:t>
            </a:r>
          </a:p>
        </p:txBody>
      </p:sp>
    </p:spTree>
    <p:extLst>
      <p:ext uri="{BB962C8B-B14F-4D97-AF65-F5344CB8AC3E}">
        <p14:creationId xmlns:p14="http://schemas.microsoft.com/office/powerpoint/2010/main" val="2354165698"/>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729E2E-6BB1-20B6-FCF8-8E05937723DA}"/>
              </a:ext>
            </a:extLst>
          </p:cNvPr>
          <p:cNvSpPr/>
          <p:nvPr/>
        </p:nvSpPr>
        <p:spPr>
          <a:xfrm>
            <a:off x="0" y="0"/>
            <a:ext cx="4267200" cy="6858000"/>
          </a:xfrm>
          <a:prstGeom prst="rect">
            <a:avLst/>
          </a:prstGeom>
          <a:solidFill>
            <a:srgbClr val="F6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A977340-9EB7-E1EB-B334-45BFB6137F1B}"/>
              </a:ext>
            </a:extLst>
          </p:cNvPr>
          <p:cNvSpPr>
            <a:spLocks noGrp="1"/>
          </p:cNvSpPr>
          <p:nvPr>
            <p:ph type="title"/>
          </p:nvPr>
        </p:nvSpPr>
        <p:spPr>
          <a:xfrm>
            <a:off x="838200" y="198214"/>
            <a:ext cx="10987314" cy="1053730"/>
          </a:xfrm>
        </p:spPr>
        <p:txBody>
          <a:bodyPr/>
          <a:lstStyle/>
          <a:p>
            <a:pPr algn="r"/>
            <a:r>
              <a:rPr lang="en-US" dirty="0">
                <a:latin typeface="Tw Cen MT Condensed Extra Bold" panose="020B0803020202020204" pitchFamily="34" charset="0"/>
              </a:rPr>
              <a:t>OUR USPs</a:t>
            </a:r>
          </a:p>
        </p:txBody>
      </p:sp>
      <p:sp>
        <p:nvSpPr>
          <p:cNvPr id="5" name="TextBox 4">
            <a:extLst>
              <a:ext uri="{FF2B5EF4-FFF2-40B4-BE49-F238E27FC236}">
                <a16:creationId xmlns:a16="http://schemas.microsoft.com/office/drawing/2014/main" id="{DBAF2B3D-952C-370F-F802-C2F2E8D56E93}"/>
              </a:ext>
            </a:extLst>
          </p:cNvPr>
          <p:cNvSpPr txBox="1"/>
          <p:nvPr/>
        </p:nvSpPr>
        <p:spPr>
          <a:xfrm>
            <a:off x="366485" y="1234227"/>
            <a:ext cx="2878159" cy="954107"/>
          </a:xfrm>
          <a:prstGeom prst="rect">
            <a:avLst/>
          </a:prstGeom>
          <a:noFill/>
        </p:spPr>
        <p:txBody>
          <a:bodyPr wrap="square">
            <a:spAutoFit/>
          </a:bodyPr>
          <a:lstStyle/>
          <a:p>
            <a:r>
              <a:rPr lang="en-US" sz="2800" dirty="0">
                <a:solidFill>
                  <a:schemeClr val="bg1"/>
                </a:solidFill>
                <a:latin typeface="Tw Cen MT Condensed Extra Bold" panose="020B0803020202020204" pitchFamily="34" charset="0"/>
              </a:rPr>
              <a:t>Contemporary Curriculum</a:t>
            </a:r>
          </a:p>
        </p:txBody>
      </p:sp>
      <p:sp>
        <p:nvSpPr>
          <p:cNvPr id="9" name="TextBox 8">
            <a:extLst>
              <a:ext uri="{FF2B5EF4-FFF2-40B4-BE49-F238E27FC236}">
                <a16:creationId xmlns:a16="http://schemas.microsoft.com/office/drawing/2014/main" id="{41492165-FD9A-7A2B-D549-131B4D800877}"/>
              </a:ext>
            </a:extLst>
          </p:cNvPr>
          <p:cNvSpPr txBox="1"/>
          <p:nvPr/>
        </p:nvSpPr>
        <p:spPr>
          <a:xfrm>
            <a:off x="366486" y="2996973"/>
            <a:ext cx="3530601" cy="3477875"/>
          </a:xfrm>
          <a:prstGeom prst="rect">
            <a:avLst/>
          </a:prstGeom>
          <a:noFill/>
        </p:spPr>
        <p:txBody>
          <a:bodyPr wrap="square">
            <a:spAutoFit/>
          </a:bodyPr>
          <a:lstStyle/>
          <a:p>
            <a:pPr marL="342900" indent="-342900" algn="just">
              <a:buFont typeface="Arial" panose="020B0604020202020204" pitchFamily="34" charset="0"/>
              <a:buChar char="•"/>
            </a:pPr>
            <a:r>
              <a:rPr lang="en-US" sz="2200" dirty="0">
                <a:solidFill>
                  <a:schemeClr val="bg1"/>
                </a:solidFill>
                <a:latin typeface="Tw Cen MT" panose="020B0602020104020603" pitchFamily="34" charset="0"/>
              </a:rPr>
              <a:t>Our curriculum is designed to align with industry needs by industry experts.</a:t>
            </a:r>
          </a:p>
          <a:p>
            <a:pPr marL="342900" indent="-342900" algn="just">
              <a:buFont typeface="Arial" panose="020B0604020202020204" pitchFamily="34" charset="0"/>
              <a:buChar char="•"/>
            </a:pPr>
            <a:r>
              <a:rPr lang="en-US" sz="2200" dirty="0">
                <a:solidFill>
                  <a:schemeClr val="bg1"/>
                </a:solidFill>
                <a:latin typeface="Tw Cen MT" panose="020B0602020104020603" pitchFamily="34" charset="0"/>
              </a:rPr>
              <a:t>The curriculum is at par with the curriculum of regular programs.</a:t>
            </a:r>
          </a:p>
          <a:p>
            <a:pPr marL="342900" indent="-342900" algn="just">
              <a:buFont typeface="Arial" panose="020B0604020202020204" pitchFamily="34" charset="0"/>
              <a:buChar char="•"/>
            </a:pPr>
            <a:r>
              <a:rPr lang="en-US" sz="2200" dirty="0">
                <a:solidFill>
                  <a:schemeClr val="bg1"/>
                </a:solidFill>
                <a:latin typeface="Tw Cen MT" panose="020B0602020104020603" pitchFamily="34" charset="0"/>
              </a:rPr>
              <a:t>The curriculum is designed to prepare the graduates for in-demand skills.</a:t>
            </a:r>
          </a:p>
          <a:p>
            <a:pPr marL="342900" indent="-342900" algn="just">
              <a:buFont typeface="Arial" panose="020B0604020202020204" pitchFamily="34" charset="0"/>
              <a:buChar char="•"/>
            </a:pPr>
            <a:endParaRPr lang="en-US" sz="2200" dirty="0">
              <a:solidFill>
                <a:schemeClr val="bg1"/>
              </a:solidFill>
              <a:latin typeface="Tw Cen MT" panose="020B0602020104020603" pitchFamily="34" charset="0"/>
            </a:endParaRPr>
          </a:p>
        </p:txBody>
      </p:sp>
      <p:sp>
        <p:nvSpPr>
          <p:cNvPr id="10" name="TextBox 9">
            <a:extLst>
              <a:ext uri="{FF2B5EF4-FFF2-40B4-BE49-F238E27FC236}">
                <a16:creationId xmlns:a16="http://schemas.microsoft.com/office/drawing/2014/main" id="{74813426-8921-884E-E43A-0A875F6B3A77}"/>
              </a:ext>
            </a:extLst>
          </p:cNvPr>
          <p:cNvSpPr txBox="1"/>
          <p:nvPr/>
        </p:nvSpPr>
        <p:spPr>
          <a:xfrm>
            <a:off x="366486" y="2579352"/>
            <a:ext cx="2311400" cy="461665"/>
          </a:xfrm>
          <a:prstGeom prst="rect">
            <a:avLst/>
          </a:prstGeom>
          <a:noFill/>
        </p:spPr>
        <p:txBody>
          <a:bodyPr wrap="square">
            <a:spAutoFit/>
          </a:bodyPr>
          <a:lstStyle/>
          <a:p>
            <a:r>
              <a:rPr lang="en-US" sz="2400" i="1" dirty="0">
                <a:solidFill>
                  <a:schemeClr val="bg1"/>
                </a:solidFill>
                <a:latin typeface="Tw Cen MT" panose="020B0602020104020603" pitchFamily="34" charset="0"/>
              </a:rPr>
              <a:t>HIGHLIGHTS</a:t>
            </a:r>
            <a:endParaRPr lang="en-US" sz="2800" i="1" dirty="0">
              <a:solidFill>
                <a:schemeClr val="bg1"/>
              </a:solidFill>
              <a:latin typeface="Tw Cen MT" panose="020B0602020104020603" pitchFamily="34" charset="0"/>
            </a:endParaRPr>
          </a:p>
        </p:txBody>
      </p:sp>
      <p:sp>
        <p:nvSpPr>
          <p:cNvPr id="6" name="Flowchart: Connector 5">
            <a:extLst>
              <a:ext uri="{FF2B5EF4-FFF2-40B4-BE49-F238E27FC236}">
                <a16:creationId xmlns:a16="http://schemas.microsoft.com/office/drawing/2014/main" id="{3FAE59FC-6DAD-42FE-8978-8C1FB12F0EDE}"/>
              </a:ext>
            </a:extLst>
          </p:cNvPr>
          <p:cNvSpPr/>
          <p:nvPr/>
        </p:nvSpPr>
        <p:spPr>
          <a:xfrm>
            <a:off x="10962601"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0E40BAC-2518-0224-6226-F54935BCB5B6}"/>
              </a:ext>
            </a:extLst>
          </p:cNvPr>
          <p:cNvSpPr>
            <a:spLocks noGrp="1"/>
          </p:cNvSpPr>
          <p:nvPr>
            <p:ph type="sldNum" sz="quarter" idx="12"/>
          </p:nvPr>
        </p:nvSpPr>
        <p:spPr/>
        <p:txBody>
          <a:bodyPr/>
          <a:lstStyle/>
          <a:p>
            <a:fld id="{C2223FB6-B7B4-4F43-A1C3-4360E3B5A8F1}" type="slidenum">
              <a:rPr lang="en-US" smtClean="0"/>
              <a:t>13</a:t>
            </a:fld>
            <a:endParaRPr lang="en-US"/>
          </a:p>
        </p:txBody>
      </p:sp>
      <p:sp>
        <p:nvSpPr>
          <p:cNvPr id="7" name="Footer Placeholder 6">
            <a:extLst>
              <a:ext uri="{FF2B5EF4-FFF2-40B4-BE49-F238E27FC236}">
                <a16:creationId xmlns:a16="http://schemas.microsoft.com/office/drawing/2014/main" id="{B849156F-0C3A-73F0-C90A-CAABD9DC3AA6}"/>
              </a:ext>
            </a:extLst>
          </p:cNvPr>
          <p:cNvSpPr>
            <a:spLocks noGrp="1"/>
          </p:cNvSpPr>
          <p:nvPr>
            <p:ph type="ftr" sz="quarter" idx="11"/>
          </p:nvPr>
        </p:nvSpPr>
        <p:spPr/>
        <p:txBody>
          <a:bodyPr/>
          <a:lstStyle/>
          <a:p>
            <a:r>
              <a:rPr lang="en-US"/>
              <a:t>2023 © Copyright LPU Online</a:t>
            </a:r>
          </a:p>
        </p:txBody>
      </p:sp>
      <p:grpSp>
        <p:nvGrpSpPr>
          <p:cNvPr id="19" name="Group 18">
            <a:extLst>
              <a:ext uri="{FF2B5EF4-FFF2-40B4-BE49-F238E27FC236}">
                <a16:creationId xmlns:a16="http://schemas.microsoft.com/office/drawing/2014/main" id="{0DDB187A-D640-D346-87BC-9A24C7C73AB8}"/>
              </a:ext>
            </a:extLst>
          </p:cNvPr>
          <p:cNvGrpSpPr/>
          <p:nvPr/>
        </p:nvGrpSpPr>
        <p:grpSpPr>
          <a:xfrm>
            <a:off x="7958620" y="1251944"/>
            <a:ext cx="2943702" cy="4093117"/>
            <a:chOff x="7958620" y="1251944"/>
            <a:chExt cx="2943702" cy="4093117"/>
          </a:xfrm>
        </p:grpSpPr>
        <p:grpSp>
          <p:nvGrpSpPr>
            <p:cNvPr id="16" name="Group 15">
              <a:extLst>
                <a:ext uri="{FF2B5EF4-FFF2-40B4-BE49-F238E27FC236}">
                  <a16:creationId xmlns:a16="http://schemas.microsoft.com/office/drawing/2014/main" id="{349924FA-AD0C-9D58-C6FB-E3430A625360}"/>
                </a:ext>
              </a:extLst>
            </p:cNvPr>
            <p:cNvGrpSpPr/>
            <p:nvPr/>
          </p:nvGrpSpPr>
          <p:grpSpPr>
            <a:xfrm>
              <a:off x="7958620" y="1251944"/>
              <a:ext cx="2832564" cy="1646975"/>
              <a:chOff x="7958620" y="1251944"/>
              <a:chExt cx="2832564" cy="1646975"/>
            </a:xfrm>
          </p:grpSpPr>
          <p:grpSp>
            <p:nvGrpSpPr>
              <p:cNvPr id="2107" name="Group 2106">
                <a:extLst>
                  <a:ext uri="{FF2B5EF4-FFF2-40B4-BE49-F238E27FC236}">
                    <a16:creationId xmlns:a16="http://schemas.microsoft.com/office/drawing/2014/main" id="{346B3DEF-9D71-ACDE-8B35-74B03B5F511F}"/>
                  </a:ext>
                </a:extLst>
              </p:cNvPr>
              <p:cNvGrpSpPr/>
              <p:nvPr/>
            </p:nvGrpSpPr>
            <p:grpSpPr>
              <a:xfrm flipH="1">
                <a:off x="8489850" y="1251944"/>
                <a:ext cx="1707858" cy="1646975"/>
                <a:chOff x="3168444" y="2495158"/>
                <a:chExt cx="2277444" cy="2196257"/>
              </a:xfrm>
            </p:grpSpPr>
            <p:sp>
              <p:nvSpPr>
                <p:cNvPr id="2108" name="Freeform: Shape 2107">
                  <a:extLst>
                    <a:ext uri="{FF2B5EF4-FFF2-40B4-BE49-F238E27FC236}">
                      <a16:creationId xmlns:a16="http://schemas.microsoft.com/office/drawing/2014/main" id="{3F34D878-2EC3-7AD8-89E3-01B067F59759}"/>
                    </a:ext>
                  </a:extLst>
                </p:cNvPr>
                <p:cNvSpPr/>
                <p:nvPr/>
              </p:nvSpPr>
              <p:spPr>
                <a:xfrm rot="13745186">
                  <a:off x="3393417" y="2508321"/>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09" name="Freeform: Shape 2108">
                  <a:extLst>
                    <a:ext uri="{FF2B5EF4-FFF2-40B4-BE49-F238E27FC236}">
                      <a16:creationId xmlns:a16="http://schemas.microsoft.com/office/drawing/2014/main" id="{91074A25-5D12-22B8-1257-763A29133C14}"/>
                    </a:ext>
                  </a:extLst>
                </p:cNvPr>
                <p:cNvSpPr/>
                <p:nvPr/>
              </p:nvSpPr>
              <p:spPr>
                <a:xfrm rot="7854814" flipV="1">
                  <a:off x="3155281" y="2638945"/>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grpSp>
          <p:grpSp>
            <p:nvGrpSpPr>
              <p:cNvPr id="2" name="Group 1">
                <a:extLst>
                  <a:ext uri="{FF2B5EF4-FFF2-40B4-BE49-F238E27FC236}">
                    <a16:creationId xmlns:a16="http://schemas.microsoft.com/office/drawing/2014/main" id="{CD509159-91E2-DF40-D265-5E1FDAD1F98D}"/>
                  </a:ext>
                </a:extLst>
              </p:cNvPr>
              <p:cNvGrpSpPr/>
              <p:nvPr/>
            </p:nvGrpSpPr>
            <p:grpSpPr>
              <a:xfrm>
                <a:off x="7958620" y="1461730"/>
                <a:ext cx="2832564" cy="1193474"/>
                <a:chOff x="7958620" y="1461730"/>
                <a:chExt cx="2832564" cy="1193474"/>
              </a:xfrm>
            </p:grpSpPr>
            <p:sp>
              <p:nvSpPr>
                <p:cNvPr id="2106" name="Hexagon 2105">
                  <a:extLst>
                    <a:ext uri="{FF2B5EF4-FFF2-40B4-BE49-F238E27FC236}">
                      <a16:creationId xmlns:a16="http://schemas.microsoft.com/office/drawing/2014/main" id="{6303355C-27C2-67C3-FEE4-9CF951A52A87}"/>
                    </a:ext>
                  </a:extLst>
                </p:cNvPr>
                <p:cNvSpPr>
                  <a:spLocks noChangeAspect="1"/>
                </p:cNvSpPr>
                <p:nvPr/>
              </p:nvSpPr>
              <p:spPr>
                <a:xfrm>
                  <a:off x="7958620" y="1461730"/>
                  <a:ext cx="1331183" cy="1193474"/>
                </a:xfrm>
                <a:prstGeom prst="hexagon">
                  <a:avLst/>
                </a:prstGeom>
                <a:solidFill>
                  <a:srgbClr val="139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13" name="Freeform: Shape 2112">
                  <a:extLst>
                    <a:ext uri="{FF2B5EF4-FFF2-40B4-BE49-F238E27FC236}">
                      <a16:creationId xmlns:a16="http://schemas.microsoft.com/office/drawing/2014/main" id="{496D8309-CD02-E680-062D-443036629FF0}"/>
                    </a:ext>
                  </a:extLst>
                </p:cNvPr>
                <p:cNvSpPr/>
                <p:nvPr/>
              </p:nvSpPr>
              <p:spPr>
                <a:xfrm flipH="1">
                  <a:off x="8095678" y="1593475"/>
                  <a:ext cx="2695506" cy="953552"/>
                </a:xfrm>
                <a:custGeom>
                  <a:avLst/>
                  <a:gdLst>
                    <a:gd name="connsiteX0" fmla="*/ 2494085 w 3594483"/>
                    <a:gd name="connsiteY0" fmla="*/ 0 h 1271571"/>
                    <a:gd name="connsiteX1" fmla="*/ 3276590 w 3594483"/>
                    <a:gd name="connsiteY1" fmla="*/ 0 h 1271571"/>
                    <a:gd name="connsiteX2" fmla="*/ 3594483 w 3594483"/>
                    <a:gd name="connsiteY2" fmla="*/ 635786 h 1271571"/>
                    <a:gd name="connsiteX3" fmla="*/ 3276590 w 3594483"/>
                    <a:gd name="connsiteY3" fmla="*/ 1271571 h 1271571"/>
                    <a:gd name="connsiteX4" fmla="*/ 2815771 w 3594483"/>
                    <a:gd name="connsiteY4" fmla="*/ 1271571 h 1271571"/>
                    <a:gd name="connsiteX5" fmla="*/ 2494085 w 3594483"/>
                    <a:gd name="connsiteY5" fmla="*/ 1271571 h 1271571"/>
                    <a:gd name="connsiteX6" fmla="*/ 0 w 3594483"/>
                    <a:gd name="connsiteY6" fmla="*/ 1271571 h 1271571"/>
                    <a:gd name="connsiteX7" fmla="*/ 0 w 3594483"/>
                    <a:gd name="connsiteY7" fmla="*/ 1 h 1271571"/>
                    <a:gd name="connsiteX8" fmla="*/ 2494085 w 3594483"/>
                    <a:gd name="connsiteY8" fmla="*/ 1 h 127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483" h="1271571">
                      <a:moveTo>
                        <a:pt x="2494085" y="0"/>
                      </a:moveTo>
                      <a:lnTo>
                        <a:pt x="3276590" y="0"/>
                      </a:lnTo>
                      <a:lnTo>
                        <a:pt x="3594483" y="635786"/>
                      </a:lnTo>
                      <a:lnTo>
                        <a:pt x="3276590" y="1271571"/>
                      </a:lnTo>
                      <a:lnTo>
                        <a:pt x="2815771" y="1271571"/>
                      </a:lnTo>
                      <a:lnTo>
                        <a:pt x="2494085" y="1271571"/>
                      </a:lnTo>
                      <a:lnTo>
                        <a:pt x="0" y="1271571"/>
                      </a:lnTo>
                      <a:lnTo>
                        <a:pt x="0" y="1"/>
                      </a:lnTo>
                      <a:lnTo>
                        <a:pt x="2494085"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16" name="TextBox 2115">
                  <a:extLst>
                    <a:ext uri="{FF2B5EF4-FFF2-40B4-BE49-F238E27FC236}">
                      <a16:creationId xmlns:a16="http://schemas.microsoft.com/office/drawing/2014/main" id="{F864A350-1BD4-75D4-F561-2D8A16E35A44}"/>
                    </a:ext>
                  </a:extLst>
                </p:cNvPr>
                <p:cNvSpPr txBox="1"/>
                <p:nvPr/>
              </p:nvSpPr>
              <p:spPr>
                <a:xfrm>
                  <a:off x="8287156" y="1760615"/>
                  <a:ext cx="2312549" cy="646331"/>
                </a:xfrm>
                <a:prstGeom prst="rect">
                  <a:avLst/>
                </a:prstGeom>
                <a:noFill/>
              </p:spPr>
              <p:txBody>
                <a:bodyPr wrap="square">
                  <a:spAutoFit/>
                </a:bodyPr>
                <a:lstStyle/>
                <a:p>
                  <a:r>
                    <a:rPr lang="en-US" dirty="0">
                      <a:latin typeface="Sitka Text" panose="02000505000000020004" pitchFamily="2" charset="0"/>
                    </a:rPr>
                    <a:t>Outcome Based Education (OBE) </a:t>
                  </a:r>
                </a:p>
              </p:txBody>
            </p:sp>
          </p:grpSp>
        </p:grpSp>
        <p:grpSp>
          <p:nvGrpSpPr>
            <p:cNvPr id="18" name="Group 17">
              <a:extLst>
                <a:ext uri="{FF2B5EF4-FFF2-40B4-BE49-F238E27FC236}">
                  <a16:creationId xmlns:a16="http://schemas.microsoft.com/office/drawing/2014/main" id="{C3AD30FF-126B-E52C-C24D-7C8931C4B1AC}"/>
                </a:ext>
              </a:extLst>
            </p:cNvPr>
            <p:cNvGrpSpPr/>
            <p:nvPr/>
          </p:nvGrpSpPr>
          <p:grpSpPr>
            <a:xfrm>
              <a:off x="7958620" y="2449256"/>
              <a:ext cx="2864506" cy="1646975"/>
              <a:chOff x="7958620" y="2449256"/>
              <a:chExt cx="2864506" cy="1646975"/>
            </a:xfrm>
          </p:grpSpPr>
          <p:grpSp>
            <p:nvGrpSpPr>
              <p:cNvPr id="2110" name="Group 2109">
                <a:extLst>
                  <a:ext uri="{FF2B5EF4-FFF2-40B4-BE49-F238E27FC236}">
                    <a16:creationId xmlns:a16="http://schemas.microsoft.com/office/drawing/2014/main" id="{5D56838C-E597-385B-FB5E-E9474F3FD6B5}"/>
                  </a:ext>
                </a:extLst>
              </p:cNvPr>
              <p:cNvGrpSpPr/>
              <p:nvPr/>
            </p:nvGrpSpPr>
            <p:grpSpPr>
              <a:xfrm flipH="1">
                <a:off x="8318688" y="2449256"/>
                <a:ext cx="1707858" cy="1646975"/>
                <a:chOff x="3168444" y="2495158"/>
                <a:chExt cx="2277444" cy="2196257"/>
              </a:xfrm>
            </p:grpSpPr>
            <p:sp>
              <p:nvSpPr>
                <p:cNvPr id="2111" name="Freeform: Shape 2110">
                  <a:extLst>
                    <a:ext uri="{FF2B5EF4-FFF2-40B4-BE49-F238E27FC236}">
                      <a16:creationId xmlns:a16="http://schemas.microsoft.com/office/drawing/2014/main" id="{4BE4FD67-BD27-5251-36B7-8CD83A08723E}"/>
                    </a:ext>
                  </a:extLst>
                </p:cNvPr>
                <p:cNvSpPr/>
                <p:nvPr/>
              </p:nvSpPr>
              <p:spPr>
                <a:xfrm rot="13745186">
                  <a:off x="3393417" y="2508321"/>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12" name="Freeform: Shape 2111">
                  <a:extLst>
                    <a:ext uri="{FF2B5EF4-FFF2-40B4-BE49-F238E27FC236}">
                      <a16:creationId xmlns:a16="http://schemas.microsoft.com/office/drawing/2014/main" id="{B1979267-623C-E218-16BF-A3D160790C26}"/>
                    </a:ext>
                  </a:extLst>
                </p:cNvPr>
                <p:cNvSpPr/>
                <p:nvPr/>
              </p:nvSpPr>
              <p:spPr>
                <a:xfrm rot="7854814" flipV="1">
                  <a:off x="3155281" y="2638945"/>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grpSp>
          <p:grpSp>
            <p:nvGrpSpPr>
              <p:cNvPr id="8" name="Group 7">
                <a:extLst>
                  <a:ext uri="{FF2B5EF4-FFF2-40B4-BE49-F238E27FC236}">
                    <a16:creationId xmlns:a16="http://schemas.microsoft.com/office/drawing/2014/main" id="{5A8B4C86-F586-06AF-2CD0-3F1C4796DB3D}"/>
                  </a:ext>
                </a:extLst>
              </p:cNvPr>
              <p:cNvGrpSpPr/>
              <p:nvPr/>
            </p:nvGrpSpPr>
            <p:grpSpPr>
              <a:xfrm>
                <a:off x="7958620" y="2676007"/>
                <a:ext cx="2864506" cy="1193474"/>
                <a:chOff x="7958620" y="2676007"/>
                <a:chExt cx="2864506" cy="1193474"/>
              </a:xfrm>
            </p:grpSpPr>
            <p:sp>
              <p:nvSpPr>
                <p:cNvPr id="2104" name="Hexagon 2103">
                  <a:extLst>
                    <a:ext uri="{FF2B5EF4-FFF2-40B4-BE49-F238E27FC236}">
                      <a16:creationId xmlns:a16="http://schemas.microsoft.com/office/drawing/2014/main" id="{56E7B416-911D-E0DD-B494-D5E1E42339CB}"/>
                    </a:ext>
                  </a:extLst>
                </p:cNvPr>
                <p:cNvSpPr>
                  <a:spLocks noChangeAspect="1"/>
                </p:cNvSpPr>
                <p:nvPr/>
              </p:nvSpPr>
              <p:spPr>
                <a:xfrm>
                  <a:off x="7958620" y="2676007"/>
                  <a:ext cx="1331183" cy="1193474"/>
                </a:xfrm>
                <a:prstGeom prst="hexagon">
                  <a:avLst/>
                </a:prstGeom>
                <a:solidFill>
                  <a:srgbClr val="139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14" name="Freeform: Shape 2113">
                  <a:extLst>
                    <a:ext uri="{FF2B5EF4-FFF2-40B4-BE49-F238E27FC236}">
                      <a16:creationId xmlns:a16="http://schemas.microsoft.com/office/drawing/2014/main" id="{97893B95-256E-D5E8-8759-605F4A871664}"/>
                    </a:ext>
                  </a:extLst>
                </p:cNvPr>
                <p:cNvSpPr/>
                <p:nvPr/>
              </p:nvSpPr>
              <p:spPr>
                <a:xfrm flipH="1">
                  <a:off x="8127620" y="2785566"/>
                  <a:ext cx="2695506" cy="953552"/>
                </a:xfrm>
                <a:custGeom>
                  <a:avLst/>
                  <a:gdLst>
                    <a:gd name="connsiteX0" fmla="*/ 2494085 w 3594483"/>
                    <a:gd name="connsiteY0" fmla="*/ 0 h 1271571"/>
                    <a:gd name="connsiteX1" fmla="*/ 3276590 w 3594483"/>
                    <a:gd name="connsiteY1" fmla="*/ 0 h 1271571"/>
                    <a:gd name="connsiteX2" fmla="*/ 3594483 w 3594483"/>
                    <a:gd name="connsiteY2" fmla="*/ 635786 h 1271571"/>
                    <a:gd name="connsiteX3" fmla="*/ 3276590 w 3594483"/>
                    <a:gd name="connsiteY3" fmla="*/ 1271571 h 1271571"/>
                    <a:gd name="connsiteX4" fmla="*/ 2815771 w 3594483"/>
                    <a:gd name="connsiteY4" fmla="*/ 1271571 h 1271571"/>
                    <a:gd name="connsiteX5" fmla="*/ 2494085 w 3594483"/>
                    <a:gd name="connsiteY5" fmla="*/ 1271571 h 1271571"/>
                    <a:gd name="connsiteX6" fmla="*/ 0 w 3594483"/>
                    <a:gd name="connsiteY6" fmla="*/ 1271571 h 1271571"/>
                    <a:gd name="connsiteX7" fmla="*/ 0 w 3594483"/>
                    <a:gd name="connsiteY7" fmla="*/ 1 h 1271571"/>
                    <a:gd name="connsiteX8" fmla="*/ 2494085 w 3594483"/>
                    <a:gd name="connsiteY8" fmla="*/ 1 h 127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483" h="1271571">
                      <a:moveTo>
                        <a:pt x="2494085" y="0"/>
                      </a:moveTo>
                      <a:lnTo>
                        <a:pt x="3276590" y="0"/>
                      </a:lnTo>
                      <a:lnTo>
                        <a:pt x="3594483" y="635786"/>
                      </a:lnTo>
                      <a:lnTo>
                        <a:pt x="3276590" y="1271571"/>
                      </a:lnTo>
                      <a:lnTo>
                        <a:pt x="2815771" y="1271571"/>
                      </a:lnTo>
                      <a:lnTo>
                        <a:pt x="2494085" y="1271571"/>
                      </a:lnTo>
                      <a:lnTo>
                        <a:pt x="0" y="1271571"/>
                      </a:lnTo>
                      <a:lnTo>
                        <a:pt x="0" y="1"/>
                      </a:lnTo>
                      <a:lnTo>
                        <a:pt x="2494085"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17" name="TextBox 2116">
                  <a:extLst>
                    <a:ext uri="{FF2B5EF4-FFF2-40B4-BE49-F238E27FC236}">
                      <a16:creationId xmlns:a16="http://schemas.microsoft.com/office/drawing/2014/main" id="{95C4D6B3-D48A-91D8-8F69-D23C59498201}"/>
                    </a:ext>
                  </a:extLst>
                </p:cNvPr>
                <p:cNvSpPr txBox="1"/>
                <p:nvPr/>
              </p:nvSpPr>
              <p:spPr>
                <a:xfrm>
                  <a:off x="8353397" y="2954006"/>
                  <a:ext cx="2110087" cy="646331"/>
                </a:xfrm>
                <a:prstGeom prst="rect">
                  <a:avLst/>
                </a:prstGeom>
                <a:noFill/>
              </p:spPr>
              <p:txBody>
                <a:bodyPr wrap="square">
                  <a:spAutoFit/>
                </a:bodyPr>
                <a:lstStyle>
                  <a:defPPr>
                    <a:defRPr lang="en-US"/>
                  </a:defPPr>
                  <a:lvl1pPr>
                    <a:defRPr>
                      <a:latin typeface="Sitka Text" panose="02000505000000020004" pitchFamily="2" charset="0"/>
                    </a:defRPr>
                  </a:lvl1pPr>
                </a:lstStyle>
                <a:p>
                  <a:r>
                    <a:rPr lang="en-US" dirty="0"/>
                    <a:t>Industry-relevant specializations</a:t>
                  </a:r>
                </a:p>
              </p:txBody>
            </p:sp>
          </p:grpSp>
        </p:grpSp>
        <p:grpSp>
          <p:nvGrpSpPr>
            <p:cNvPr id="12" name="Group 11">
              <a:extLst>
                <a:ext uri="{FF2B5EF4-FFF2-40B4-BE49-F238E27FC236}">
                  <a16:creationId xmlns:a16="http://schemas.microsoft.com/office/drawing/2014/main" id="{DE6D4873-4246-47AE-D5BE-A3AE20D38C88}"/>
                </a:ext>
              </a:extLst>
            </p:cNvPr>
            <p:cNvGrpSpPr/>
            <p:nvPr/>
          </p:nvGrpSpPr>
          <p:grpSpPr>
            <a:xfrm>
              <a:off x="7958620" y="3698086"/>
              <a:ext cx="2943702" cy="1646975"/>
              <a:chOff x="7958620" y="3698086"/>
              <a:chExt cx="2943702" cy="1646975"/>
            </a:xfrm>
          </p:grpSpPr>
          <p:sp>
            <p:nvSpPr>
              <p:cNvPr id="2124" name="Hexagon 2123">
                <a:extLst>
                  <a:ext uri="{FF2B5EF4-FFF2-40B4-BE49-F238E27FC236}">
                    <a16:creationId xmlns:a16="http://schemas.microsoft.com/office/drawing/2014/main" id="{54BE455C-4BA1-EE0E-148F-E8706894EA81}"/>
                  </a:ext>
                </a:extLst>
              </p:cNvPr>
              <p:cNvSpPr>
                <a:spLocks noChangeAspect="1"/>
              </p:cNvSpPr>
              <p:nvPr/>
            </p:nvSpPr>
            <p:spPr>
              <a:xfrm>
                <a:off x="7958620" y="3924837"/>
                <a:ext cx="1331183" cy="1193474"/>
              </a:xfrm>
              <a:prstGeom prst="hexagon">
                <a:avLst/>
              </a:prstGeom>
              <a:solidFill>
                <a:srgbClr val="139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128" name="Group 2127">
                <a:extLst>
                  <a:ext uri="{FF2B5EF4-FFF2-40B4-BE49-F238E27FC236}">
                    <a16:creationId xmlns:a16="http://schemas.microsoft.com/office/drawing/2014/main" id="{C9646AAA-13AA-5FFF-CE55-BF0FD9D4A61E}"/>
                  </a:ext>
                </a:extLst>
              </p:cNvPr>
              <p:cNvGrpSpPr/>
              <p:nvPr/>
            </p:nvGrpSpPr>
            <p:grpSpPr>
              <a:xfrm flipH="1">
                <a:off x="8318687" y="3698086"/>
                <a:ext cx="1707857" cy="1646975"/>
                <a:chOff x="3168444" y="2495158"/>
                <a:chExt cx="2277444" cy="2196257"/>
              </a:xfrm>
            </p:grpSpPr>
            <p:sp>
              <p:nvSpPr>
                <p:cNvPr id="2134" name="Freeform: Shape 2133">
                  <a:extLst>
                    <a:ext uri="{FF2B5EF4-FFF2-40B4-BE49-F238E27FC236}">
                      <a16:creationId xmlns:a16="http://schemas.microsoft.com/office/drawing/2014/main" id="{322D8010-1DED-B8C3-5AE7-7871B7827CB1}"/>
                    </a:ext>
                  </a:extLst>
                </p:cNvPr>
                <p:cNvSpPr/>
                <p:nvPr/>
              </p:nvSpPr>
              <p:spPr>
                <a:xfrm rot="13745186">
                  <a:off x="3393417" y="2508321"/>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35" name="Freeform: Shape 2134">
                  <a:extLst>
                    <a:ext uri="{FF2B5EF4-FFF2-40B4-BE49-F238E27FC236}">
                      <a16:creationId xmlns:a16="http://schemas.microsoft.com/office/drawing/2014/main" id="{63780629-718E-7B33-C4B0-3578439734D8}"/>
                    </a:ext>
                  </a:extLst>
                </p:cNvPr>
                <p:cNvSpPr/>
                <p:nvPr/>
              </p:nvSpPr>
              <p:spPr>
                <a:xfrm rot="7854814" flipV="1">
                  <a:off x="3155281" y="2638945"/>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grpSp>
          <p:sp>
            <p:nvSpPr>
              <p:cNvPr id="2130" name="Freeform: Shape 2129">
                <a:extLst>
                  <a:ext uri="{FF2B5EF4-FFF2-40B4-BE49-F238E27FC236}">
                    <a16:creationId xmlns:a16="http://schemas.microsoft.com/office/drawing/2014/main" id="{8DC4CD2C-5B00-90DF-51EF-1214D1AAE669}"/>
                  </a:ext>
                </a:extLst>
              </p:cNvPr>
              <p:cNvSpPr/>
              <p:nvPr/>
            </p:nvSpPr>
            <p:spPr>
              <a:xfrm flipH="1">
                <a:off x="8127619" y="4034396"/>
                <a:ext cx="2695506" cy="953552"/>
              </a:xfrm>
              <a:custGeom>
                <a:avLst/>
                <a:gdLst>
                  <a:gd name="connsiteX0" fmla="*/ 2494085 w 3594483"/>
                  <a:gd name="connsiteY0" fmla="*/ 0 h 1271571"/>
                  <a:gd name="connsiteX1" fmla="*/ 3276590 w 3594483"/>
                  <a:gd name="connsiteY1" fmla="*/ 0 h 1271571"/>
                  <a:gd name="connsiteX2" fmla="*/ 3594483 w 3594483"/>
                  <a:gd name="connsiteY2" fmla="*/ 635786 h 1271571"/>
                  <a:gd name="connsiteX3" fmla="*/ 3276590 w 3594483"/>
                  <a:gd name="connsiteY3" fmla="*/ 1271571 h 1271571"/>
                  <a:gd name="connsiteX4" fmla="*/ 2815771 w 3594483"/>
                  <a:gd name="connsiteY4" fmla="*/ 1271571 h 1271571"/>
                  <a:gd name="connsiteX5" fmla="*/ 2494085 w 3594483"/>
                  <a:gd name="connsiteY5" fmla="*/ 1271571 h 1271571"/>
                  <a:gd name="connsiteX6" fmla="*/ 0 w 3594483"/>
                  <a:gd name="connsiteY6" fmla="*/ 1271571 h 1271571"/>
                  <a:gd name="connsiteX7" fmla="*/ 0 w 3594483"/>
                  <a:gd name="connsiteY7" fmla="*/ 1 h 1271571"/>
                  <a:gd name="connsiteX8" fmla="*/ 2494085 w 3594483"/>
                  <a:gd name="connsiteY8" fmla="*/ 1 h 127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483" h="1271571">
                    <a:moveTo>
                      <a:pt x="2494085" y="0"/>
                    </a:moveTo>
                    <a:lnTo>
                      <a:pt x="3276590" y="0"/>
                    </a:lnTo>
                    <a:lnTo>
                      <a:pt x="3594483" y="635786"/>
                    </a:lnTo>
                    <a:lnTo>
                      <a:pt x="3276590" y="1271571"/>
                    </a:lnTo>
                    <a:lnTo>
                      <a:pt x="2815771" y="1271571"/>
                    </a:lnTo>
                    <a:lnTo>
                      <a:pt x="2494085" y="1271571"/>
                    </a:lnTo>
                    <a:lnTo>
                      <a:pt x="0" y="1271571"/>
                    </a:lnTo>
                    <a:lnTo>
                      <a:pt x="0" y="1"/>
                    </a:lnTo>
                    <a:lnTo>
                      <a:pt x="2494085"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33" name="TextBox 2132">
                <a:extLst>
                  <a:ext uri="{FF2B5EF4-FFF2-40B4-BE49-F238E27FC236}">
                    <a16:creationId xmlns:a16="http://schemas.microsoft.com/office/drawing/2014/main" id="{C4A5D002-EEA6-9BC4-7CDF-462C09DA74F3}"/>
                  </a:ext>
                </a:extLst>
              </p:cNvPr>
              <p:cNvSpPr txBox="1"/>
              <p:nvPr/>
            </p:nvSpPr>
            <p:spPr>
              <a:xfrm>
                <a:off x="8371083" y="4197533"/>
                <a:ext cx="2531239" cy="646331"/>
              </a:xfrm>
              <a:prstGeom prst="rect">
                <a:avLst/>
              </a:prstGeom>
              <a:noFill/>
            </p:spPr>
            <p:txBody>
              <a:bodyPr wrap="square">
                <a:spAutoFit/>
              </a:bodyPr>
              <a:lstStyle>
                <a:defPPr>
                  <a:defRPr lang="en-US"/>
                </a:defPPr>
                <a:lvl1pPr>
                  <a:defRPr>
                    <a:latin typeface="Sitka Text" panose="02000505000000020004" pitchFamily="2" charset="0"/>
                  </a:defRPr>
                </a:lvl1pPr>
              </a:lstStyle>
              <a:p>
                <a:r>
                  <a:rPr lang="en-US" dirty="0"/>
                  <a:t>Interdisciplinary Elective Pathways</a:t>
                </a:r>
              </a:p>
            </p:txBody>
          </p:sp>
        </p:grpSp>
      </p:grpSp>
      <p:grpSp>
        <p:nvGrpSpPr>
          <p:cNvPr id="20" name="Group 19">
            <a:extLst>
              <a:ext uri="{FF2B5EF4-FFF2-40B4-BE49-F238E27FC236}">
                <a16:creationId xmlns:a16="http://schemas.microsoft.com/office/drawing/2014/main" id="{9EDB43A2-EE13-B735-E4FE-77EE919C5C93}"/>
              </a:ext>
            </a:extLst>
          </p:cNvPr>
          <p:cNvGrpSpPr/>
          <p:nvPr/>
        </p:nvGrpSpPr>
        <p:grpSpPr>
          <a:xfrm>
            <a:off x="5400172" y="1834414"/>
            <a:ext cx="2831261" cy="4129635"/>
            <a:chOff x="5400172" y="1834414"/>
            <a:chExt cx="2831261" cy="4129635"/>
          </a:xfrm>
        </p:grpSpPr>
        <p:grpSp>
          <p:nvGrpSpPr>
            <p:cNvPr id="13" name="Group 12">
              <a:extLst>
                <a:ext uri="{FF2B5EF4-FFF2-40B4-BE49-F238E27FC236}">
                  <a16:creationId xmlns:a16="http://schemas.microsoft.com/office/drawing/2014/main" id="{9F90A730-5DBD-84FD-2B1A-08ABFF306D11}"/>
                </a:ext>
              </a:extLst>
            </p:cNvPr>
            <p:cNvGrpSpPr/>
            <p:nvPr/>
          </p:nvGrpSpPr>
          <p:grpSpPr>
            <a:xfrm>
              <a:off x="5400172" y="1834414"/>
              <a:ext cx="2829310" cy="1646975"/>
              <a:chOff x="5400172" y="1834414"/>
              <a:chExt cx="2829310" cy="1646975"/>
            </a:xfrm>
          </p:grpSpPr>
          <p:sp>
            <p:nvSpPr>
              <p:cNvPr id="2100" name="Hexagon 2099">
                <a:extLst>
                  <a:ext uri="{FF2B5EF4-FFF2-40B4-BE49-F238E27FC236}">
                    <a16:creationId xmlns:a16="http://schemas.microsoft.com/office/drawing/2014/main" id="{B1512159-8B59-A5EF-0AB3-5FE05E1F288B}"/>
                  </a:ext>
                </a:extLst>
              </p:cNvPr>
              <p:cNvSpPr>
                <a:spLocks noChangeAspect="1"/>
              </p:cNvSpPr>
              <p:nvPr/>
            </p:nvSpPr>
            <p:spPr>
              <a:xfrm>
                <a:off x="6898299" y="2068869"/>
                <a:ext cx="1331183" cy="1193474"/>
              </a:xfrm>
              <a:prstGeom prst="hexagon">
                <a:avLst/>
              </a:prstGeom>
              <a:solidFill>
                <a:srgbClr val="79E4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101" name="Group 2100">
                <a:extLst>
                  <a:ext uri="{FF2B5EF4-FFF2-40B4-BE49-F238E27FC236}">
                    <a16:creationId xmlns:a16="http://schemas.microsoft.com/office/drawing/2014/main" id="{532BCBB0-E237-82BD-7C51-6FE00C7D3B7A}"/>
                  </a:ext>
                </a:extLst>
              </p:cNvPr>
              <p:cNvGrpSpPr/>
              <p:nvPr/>
            </p:nvGrpSpPr>
            <p:grpSpPr>
              <a:xfrm>
                <a:off x="5925864" y="1834414"/>
                <a:ext cx="1707858" cy="1646975"/>
                <a:chOff x="3168444" y="2495158"/>
                <a:chExt cx="2277444" cy="2196257"/>
              </a:xfrm>
            </p:grpSpPr>
            <p:sp>
              <p:nvSpPr>
                <p:cNvPr id="2102" name="Freeform: Shape 2101">
                  <a:extLst>
                    <a:ext uri="{FF2B5EF4-FFF2-40B4-BE49-F238E27FC236}">
                      <a16:creationId xmlns:a16="http://schemas.microsoft.com/office/drawing/2014/main" id="{AE5099C6-F1D0-380C-B588-7B066A2C75BB}"/>
                    </a:ext>
                  </a:extLst>
                </p:cNvPr>
                <p:cNvSpPr/>
                <p:nvPr/>
              </p:nvSpPr>
              <p:spPr>
                <a:xfrm rot="13745186">
                  <a:off x="3393417" y="2508321"/>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03" name="Freeform: Shape 2102">
                  <a:extLst>
                    <a:ext uri="{FF2B5EF4-FFF2-40B4-BE49-F238E27FC236}">
                      <a16:creationId xmlns:a16="http://schemas.microsoft.com/office/drawing/2014/main" id="{D5ED7518-D4C6-8D16-7C42-EDC495FF7DA6}"/>
                    </a:ext>
                  </a:extLst>
                </p:cNvPr>
                <p:cNvSpPr/>
                <p:nvPr/>
              </p:nvSpPr>
              <p:spPr>
                <a:xfrm rot="7854814" flipV="1">
                  <a:off x="3155281" y="2638945"/>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grpSp>
          <p:sp>
            <p:nvSpPr>
              <p:cNvPr id="2105" name="Freeform: Shape 2104">
                <a:extLst>
                  <a:ext uri="{FF2B5EF4-FFF2-40B4-BE49-F238E27FC236}">
                    <a16:creationId xmlns:a16="http://schemas.microsoft.com/office/drawing/2014/main" id="{1CB50D42-C681-D9E3-80C2-CD27F0DB907F}"/>
                  </a:ext>
                </a:extLst>
              </p:cNvPr>
              <p:cNvSpPr/>
              <p:nvPr/>
            </p:nvSpPr>
            <p:spPr>
              <a:xfrm>
                <a:off x="5400172" y="2178428"/>
                <a:ext cx="2695506" cy="953552"/>
              </a:xfrm>
              <a:custGeom>
                <a:avLst/>
                <a:gdLst>
                  <a:gd name="connsiteX0" fmla="*/ 2494085 w 3594483"/>
                  <a:gd name="connsiteY0" fmla="*/ 0 h 1271571"/>
                  <a:gd name="connsiteX1" fmla="*/ 3276590 w 3594483"/>
                  <a:gd name="connsiteY1" fmla="*/ 0 h 1271571"/>
                  <a:gd name="connsiteX2" fmla="*/ 3594483 w 3594483"/>
                  <a:gd name="connsiteY2" fmla="*/ 635786 h 1271571"/>
                  <a:gd name="connsiteX3" fmla="*/ 3276590 w 3594483"/>
                  <a:gd name="connsiteY3" fmla="*/ 1271571 h 1271571"/>
                  <a:gd name="connsiteX4" fmla="*/ 2815771 w 3594483"/>
                  <a:gd name="connsiteY4" fmla="*/ 1271571 h 1271571"/>
                  <a:gd name="connsiteX5" fmla="*/ 2494085 w 3594483"/>
                  <a:gd name="connsiteY5" fmla="*/ 1271571 h 1271571"/>
                  <a:gd name="connsiteX6" fmla="*/ 0 w 3594483"/>
                  <a:gd name="connsiteY6" fmla="*/ 1271571 h 1271571"/>
                  <a:gd name="connsiteX7" fmla="*/ 0 w 3594483"/>
                  <a:gd name="connsiteY7" fmla="*/ 1 h 1271571"/>
                  <a:gd name="connsiteX8" fmla="*/ 2494085 w 3594483"/>
                  <a:gd name="connsiteY8" fmla="*/ 1 h 127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483" h="1271571">
                    <a:moveTo>
                      <a:pt x="2494085" y="0"/>
                    </a:moveTo>
                    <a:lnTo>
                      <a:pt x="3276590" y="0"/>
                    </a:lnTo>
                    <a:lnTo>
                      <a:pt x="3594483" y="635786"/>
                    </a:lnTo>
                    <a:lnTo>
                      <a:pt x="3276590" y="1271571"/>
                    </a:lnTo>
                    <a:lnTo>
                      <a:pt x="2815771" y="1271571"/>
                    </a:lnTo>
                    <a:lnTo>
                      <a:pt x="2494085" y="1271571"/>
                    </a:lnTo>
                    <a:lnTo>
                      <a:pt x="0" y="1271571"/>
                    </a:lnTo>
                    <a:lnTo>
                      <a:pt x="0" y="1"/>
                    </a:lnTo>
                    <a:lnTo>
                      <a:pt x="2494085"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15" name="TextBox 2114">
                <a:extLst>
                  <a:ext uri="{FF2B5EF4-FFF2-40B4-BE49-F238E27FC236}">
                    <a16:creationId xmlns:a16="http://schemas.microsoft.com/office/drawing/2014/main" id="{DD8E1867-37FF-B1F5-58B3-589F2B9BB0AC}"/>
                  </a:ext>
                </a:extLst>
              </p:cNvPr>
              <p:cNvSpPr txBox="1"/>
              <p:nvPr/>
            </p:nvSpPr>
            <p:spPr>
              <a:xfrm>
                <a:off x="6091264" y="2332435"/>
                <a:ext cx="1698539" cy="646331"/>
              </a:xfrm>
              <a:prstGeom prst="rect">
                <a:avLst/>
              </a:prstGeom>
              <a:noFill/>
            </p:spPr>
            <p:txBody>
              <a:bodyPr wrap="square">
                <a:spAutoFit/>
              </a:bodyPr>
              <a:lstStyle>
                <a:defPPr>
                  <a:defRPr lang="en-US"/>
                </a:defPPr>
                <a:lvl1pPr>
                  <a:defRPr>
                    <a:latin typeface="Sitka Text" panose="02000505000000020004" pitchFamily="2" charset="0"/>
                  </a:defRPr>
                </a:lvl1pPr>
              </a:lstStyle>
              <a:p>
                <a:pPr algn="r"/>
                <a:r>
                  <a:rPr lang="en-US" dirty="0"/>
                  <a:t>Experiential Learning</a:t>
                </a:r>
              </a:p>
            </p:txBody>
          </p:sp>
        </p:grpSp>
        <p:grpSp>
          <p:nvGrpSpPr>
            <p:cNvPr id="14" name="Group 13">
              <a:extLst>
                <a:ext uri="{FF2B5EF4-FFF2-40B4-BE49-F238E27FC236}">
                  <a16:creationId xmlns:a16="http://schemas.microsoft.com/office/drawing/2014/main" id="{FD91FDF0-300C-BC9D-3F2C-21D0C39D56DA}"/>
                </a:ext>
              </a:extLst>
            </p:cNvPr>
            <p:cNvGrpSpPr/>
            <p:nvPr/>
          </p:nvGrpSpPr>
          <p:grpSpPr>
            <a:xfrm>
              <a:off x="5400172" y="3083244"/>
              <a:ext cx="2829310" cy="1646975"/>
              <a:chOff x="5400172" y="3083244"/>
              <a:chExt cx="2829310" cy="1646975"/>
            </a:xfrm>
          </p:grpSpPr>
          <p:sp>
            <p:nvSpPr>
              <p:cNvPr id="2122" name="Hexagon 2121">
                <a:extLst>
                  <a:ext uri="{FF2B5EF4-FFF2-40B4-BE49-F238E27FC236}">
                    <a16:creationId xmlns:a16="http://schemas.microsoft.com/office/drawing/2014/main" id="{73D06879-1A31-DB4F-8602-2E164697FD43}"/>
                  </a:ext>
                </a:extLst>
              </p:cNvPr>
              <p:cNvSpPr>
                <a:spLocks noChangeAspect="1"/>
              </p:cNvSpPr>
              <p:nvPr/>
            </p:nvSpPr>
            <p:spPr>
              <a:xfrm>
                <a:off x="6898299" y="3317699"/>
                <a:ext cx="1331183" cy="1193474"/>
              </a:xfrm>
              <a:prstGeom prst="hexagon">
                <a:avLst/>
              </a:prstGeom>
              <a:solidFill>
                <a:srgbClr val="79E4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123" name="Group 2122">
                <a:extLst>
                  <a:ext uri="{FF2B5EF4-FFF2-40B4-BE49-F238E27FC236}">
                    <a16:creationId xmlns:a16="http://schemas.microsoft.com/office/drawing/2014/main" id="{2183671C-EF2D-A406-251C-C6EDE6EC5C06}"/>
                  </a:ext>
                </a:extLst>
              </p:cNvPr>
              <p:cNvGrpSpPr/>
              <p:nvPr/>
            </p:nvGrpSpPr>
            <p:grpSpPr>
              <a:xfrm>
                <a:off x="5925864" y="3083244"/>
                <a:ext cx="1707857" cy="1646975"/>
                <a:chOff x="3168444" y="2495158"/>
                <a:chExt cx="2277444" cy="2196257"/>
              </a:xfrm>
            </p:grpSpPr>
            <p:sp>
              <p:nvSpPr>
                <p:cNvPr id="2138" name="Freeform: Shape 2137">
                  <a:extLst>
                    <a:ext uri="{FF2B5EF4-FFF2-40B4-BE49-F238E27FC236}">
                      <a16:creationId xmlns:a16="http://schemas.microsoft.com/office/drawing/2014/main" id="{EB0D794C-FCE8-7DA4-2A27-8DCAC7B56AF1}"/>
                    </a:ext>
                  </a:extLst>
                </p:cNvPr>
                <p:cNvSpPr/>
                <p:nvPr/>
              </p:nvSpPr>
              <p:spPr>
                <a:xfrm rot="13745186">
                  <a:off x="3393417" y="2508321"/>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39" name="Freeform: Shape 2138">
                  <a:extLst>
                    <a:ext uri="{FF2B5EF4-FFF2-40B4-BE49-F238E27FC236}">
                      <a16:creationId xmlns:a16="http://schemas.microsoft.com/office/drawing/2014/main" id="{6FDC0FDF-C76D-638C-F7C9-F69C7E1CD6DD}"/>
                    </a:ext>
                  </a:extLst>
                </p:cNvPr>
                <p:cNvSpPr/>
                <p:nvPr/>
              </p:nvSpPr>
              <p:spPr>
                <a:xfrm rot="7854814" flipV="1">
                  <a:off x="3155281" y="2638945"/>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grpSp>
          <p:sp>
            <p:nvSpPr>
              <p:cNvPr id="2125" name="Freeform: Shape 2124">
                <a:extLst>
                  <a:ext uri="{FF2B5EF4-FFF2-40B4-BE49-F238E27FC236}">
                    <a16:creationId xmlns:a16="http://schemas.microsoft.com/office/drawing/2014/main" id="{2B9D588B-A766-26CC-0CD4-1F9636071319}"/>
                  </a:ext>
                </a:extLst>
              </p:cNvPr>
              <p:cNvSpPr/>
              <p:nvPr/>
            </p:nvSpPr>
            <p:spPr>
              <a:xfrm>
                <a:off x="5400172" y="3427258"/>
                <a:ext cx="2695506" cy="953552"/>
              </a:xfrm>
              <a:custGeom>
                <a:avLst/>
                <a:gdLst>
                  <a:gd name="connsiteX0" fmla="*/ 2494085 w 3594483"/>
                  <a:gd name="connsiteY0" fmla="*/ 0 h 1271571"/>
                  <a:gd name="connsiteX1" fmla="*/ 3276590 w 3594483"/>
                  <a:gd name="connsiteY1" fmla="*/ 0 h 1271571"/>
                  <a:gd name="connsiteX2" fmla="*/ 3594483 w 3594483"/>
                  <a:gd name="connsiteY2" fmla="*/ 635786 h 1271571"/>
                  <a:gd name="connsiteX3" fmla="*/ 3276590 w 3594483"/>
                  <a:gd name="connsiteY3" fmla="*/ 1271571 h 1271571"/>
                  <a:gd name="connsiteX4" fmla="*/ 2815771 w 3594483"/>
                  <a:gd name="connsiteY4" fmla="*/ 1271571 h 1271571"/>
                  <a:gd name="connsiteX5" fmla="*/ 2494085 w 3594483"/>
                  <a:gd name="connsiteY5" fmla="*/ 1271571 h 1271571"/>
                  <a:gd name="connsiteX6" fmla="*/ 0 w 3594483"/>
                  <a:gd name="connsiteY6" fmla="*/ 1271571 h 1271571"/>
                  <a:gd name="connsiteX7" fmla="*/ 0 w 3594483"/>
                  <a:gd name="connsiteY7" fmla="*/ 1 h 1271571"/>
                  <a:gd name="connsiteX8" fmla="*/ 2494085 w 3594483"/>
                  <a:gd name="connsiteY8" fmla="*/ 1 h 127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483" h="1271571">
                    <a:moveTo>
                      <a:pt x="2494085" y="0"/>
                    </a:moveTo>
                    <a:lnTo>
                      <a:pt x="3276590" y="0"/>
                    </a:lnTo>
                    <a:lnTo>
                      <a:pt x="3594483" y="635786"/>
                    </a:lnTo>
                    <a:lnTo>
                      <a:pt x="3276590" y="1271571"/>
                    </a:lnTo>
                    <a:lnTo>
                      <a:pt x="2815771" y="1271571"/>
                    </a:lnTo>
                    <a:lnTo>
                      <a:pt x="2494085" y="1271571"/>
                    </a:lnTo>
                    <a:lnTo>
                      <a:pt x="0" y="1271571"/>
                    </a:lnTo>
                    <a:lnTo>
                      <a:pt x="0" y="1"/>
                    </a:lnTo>
                    <a:lnTo>
                      <a:pt x="2494085"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31" name="TextBox 2130">
                <a:extLst>
                  <a:ext uri="{FF2B5EF4-FFF2-40B4-BE49-F238E27FC236}">
                    <a16:creationId xmlns:a16="http://schemas.microsoft.com/office/drawing/2014/main" id="{B1D944DF-9454-11EB-3799-0558FCCEBA60}"/>
                  </a:ext>
                </a:extLst>
              </p:cNvPr>
              <p:cNvSpPr txBox="1"/>
              <p:nvPr/>
            </p:nvSpPr>
            <p:spPr>
              <a:xfrm>
                <a:off x="6059323" y="3440630"/>
                <a:ext cx="1714307" cy="923330"/>
              </a:xfrm>
              <a:prstGeom prst="rect">
                <a:avLst/>
              </a:prstGeom>
              <a:noFill/>
            </p:spPr>
            <p:txBody>
              <a:bodyPr wrap="square">
                <a:spAutoFit/>
              </a:bodyPr>
              <a:lstStyle>
                <a:defPPr>
                  <a:defRPr lang="en-US"/>
                </a:defPPr>
                <a:lvl1pPr>
                  <a:defRPr>
                    <a:latin typeface="Sitka Text" panose="02000505000000020004" pitchFamily="2" charset="0"/>
                  </a:defRPr>
                </a:lvl1pPr>
              </a:lstStyle>
              <a:p>
                <a:pPr algn="r"/>
                <a:r>
                  <a:rPr lang="en-US" dirty="0"/>
                  <a:t>Choice Based Credit System (CBCS)</a:t>
                </a:r>
              </a:p>
            </p:txBody>
          </p:sp>
        </p:grpSp>
        <p:grpSp>
          <p:nvGrpSpPr>
            <p:cNvPr id="15" name="Group 14">
              <a:extLst>
                <a:ext uri="{FF2B5EF4-FFF2-40B4-BE49-F238E27FC236}">
                  <a16:creationId xmlns:a16="http://schemas.microsoft.com/office/drawing/2014/main" id="{5A2919CF-D4C1-3685-E1CC-74061E299557}"/>
                </a:ext>
              </a:extLst>
            </p:cNvPr>
            <p:cNvGrpSpPr/>
            <p:nvPr/>
          </p:nvGrpSpPr>
          <p:grpSpPr>
            <a:xfrm>
              <a:off x="5402123" y="4317074"/>
              <a:ext cx="2829310" cy="1646975"/>
              <a:chOff x="5402123" y="4317074"/>
              <a:chExt cx="2829310" cy="1646975"/>
            </a:xfrm>
          </p:grpSpPr>
          <p:sp>
            <p:nvSpPr>
              <p:cNvPr id="2140" name="Hexagon 2139">
                <a:extLst>
                  <a:ext uri="{FF2B5EF4-FFF2-40B4-BE49-F238E27FC236}">
                    <a16:creationId xmlns:a16="http://schemas.microsoft.com/office/drawing/2014/main" id="{4C367DB7-3D21-2F8E-2380-D04472AFFF63}"/>
                  </a:ext>
                </a:extLst>
              </p:cNvPr>
              <p:cNvSpPr>
                <a:spLocks noChangeAspect="1"/>
              </p:cNvSpPr>
              <p:nvPr/>
            </p:nvSpPr>
            <p:spPr>
              <a:xfrm>
                <a:off x="6900250" y="4551529"/>
                <a:ext cx="1331183" cy="1193474"/>
              </a:xfrm>
              <a:prstGeom prst="hexagon">
                <a:avLst/>
              </a:prstGeom>
              <a:solidFill>
                <a:srgbClr val="79E4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141" name="Group 2140">
                <a:extLst>
                  <a:ext uri="{FF2B5EF4-FFF2-40B4-BE49-F238E27FC236}">
                    <a16:creationId xmlns:a16="http://schemas.microsoft.com/office/drawing/2014/main" id="{06BAE135-84BA-2A13-9C6D-EDDB1EEFFB75}"/>
                  </a:ext>
                </a:extLst>
              </p:cNvPr>
              <p:cNvGrpSpPr/>
              <p:nvPr/>
            </p:nvGrpSpPr>
            <p:grpSpPr>
              <a:xfrm>
                <a:off x="5927815" y="4317074"/>
                <a:ext cx="1707857" cy="1646975"/>
                <a:chOff x="3168444" y="2495158"/>
                <a:chExt cx="2277444" cy="2196257"/>
              </a:xfrm>
            </p:grpSpPr>
            <p:sp>
              <p:nvSpPr>
                <p:cNvPr id="2142" name="Freeform: Shape 2141">
                  <a:extLst>
                    <a:ext uri="{FF2B5EF4-FFF2-40B4-BE49-F238E27FC236}">
                      <a16:creationId xmlns:a16="http://schemas.microsoft.com/office/drawing/2014/main" id="{E101D9BA-40B7-F166-8F94-5532646B9986}"/>
                    </a:ext>
                  </a:extLst>
                </p:cNvPr>
                <p:cNvSpPr/>
                <p:nvPr/>
              </p:nvSpPr>
              <p:spPr>
                <a:xfrm rot="13745186">
                  <a:off x="3393417" y="2508321"/>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43" name="Freeform: Shape 2142">
                  <a:extLst>
                    <a:ext uri="{FF2B5EF4-FFF2-40B4-BE49-F238E27FC236}">
                      <a16:creationId xmlns:a16="http://schemas.microsoft.com/office/drawing/2014/main" id="{329B0B5B-A08C-B1C5-F0CD-101B9C1BF216}"/>
                    </a:ext>
                  </a:extLst>
                </p:cNvPr>
                <p:cNvSpPr/>
                <p:nvPr/>
              </p:nvSpPr>
              <p:spPr>
                <a:xfrm rot="7854814" flipV="1">
                  <a:off x="3155281" y="2638945"/>
                  <a:ext cx="2065633" cy="2039308"/>
                </a:xfrm>
                <a:custGeom>
                  <a:avLst/>
                  <a:gdLst>
                    <a:gd name="connsiteX0" fmla="*/ 1404616 w 2065633"/>
                    <a:gd name="connsiteY0" fmla="*/ 1664112 h 2039308"/>
                    <a:gd name="connsiteX1" fmla="*/ 814804 w 2065633"/>
                    <a:gd name="connsiteY1" fmla="*/ 2039308 h 2039308"/>
                    <a:gd name="connsiteX2" fmla="*/ 55921 w 2065633"/>
                    <a:gd name="connsiteY2" fmla="*/ 1550437 h 2039308"/>
                    <a:gd name="connsiteX3" fmla="*/ 0 w 2065633"/>
                    <a:gd name="connsiteY3" fmla="*/ 1408452 h 2039308"/>
                    <a:gd name="connsiteX4" fmla="*/ 195396 w 2065633"/>
                    <a:gd name="connsiteY4" fmla="*/ 1577790 h 2039308"/>
                    <a:gd name="connsiteX5" fmla="*/ 1562775 w 2065633"/>
                    <a:gd name="connsiteY5" fmla="*/ 0 h 2039308"/>
                    <a:gd name="connsiteX6" fmla="*/ 1581355 w 2065633"/>
                    <a:gd name="connsiteY6" fmla="*/ 11322 h 2039308"/>
                    <a:gd name="connsiteX7" fmla="*/ 1689540 w 2065633"/>
                    <a:gd name="connsiteY7" fmla="*/ 51129 h 2039308"/>
                    <a:gd name="connsiteX8" fmla="*/ 2035832 w 2065633"/>
                    <a:gd name="connsiteY8" fmla="*/ 577367 h 2039308"/>
                    <a:gd name="connsiteX9" fmla="*/ 1404616 w 2065633"/>
                    <a:gd name="connsiteY9" fmla="*/ 1664112 h 20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5633" h="2039308">
                      <a:moveTo>
                        <a:pt x="1404616" y="1664112"/>
                      </a:moveTo>
                      <a:cubicBezTo>
                        <a:pt x="1224049" y="1880320"/>
                        <a:pt x="1021235" y="2039308"/>
                        <a:pt x="814804" y="2039308"/>
                      </a:cubicBezTo>
                      <a:cubicBezTo>
                        <a:pt x="470751" y="2039308"/>
                        <a:pt x="206059" y="1850890"/>
                        <a:pt x="55921" y="1550437"/>
                      </a:cubicBezTo>
                      <a:lnTo>
                        <a:pt x="0" y="1408452"/>
                      </a:lnTo>
                      <a:lnTo>
                        <a:pt x="195396" y="1577790"/>
                      </a:lnTo>
                      <a:lnTo>
                        <a:pt x="1562775" y="0"/>
                      </a:lnTo>
                      <a:lnTo>
                        <a:pt x="1581355" y="11322"/>
                      </a:lnTo>
                      <a:cubicBezTo>
                        <a:pt x="1615773" y="28607"/>
                        <a:pt x="1651677" y="42443"/>
                        <a:pt x="1689540" y="51129"/>
                      </a:cubicBezTo>
                      <a:cubicBezTo>
                        <a:pt x="1748221" y="409803"/>
                        <a:pt x="2181621" y="246004"/>
                        <a:pt x="2035832" y="577367"/>
                      </a:cubicBezTo>
                      <a:cubicBezTo>
                        <a:pt x="1944714" y="784469"/>
                        <a:pt x="1705562" y="1303764"/>
                        <a:pt x="1404616" y="1664112"/>
                      </a:cubicBezTo>
                      <a:close/>
                    </a:path>
                  </a:pathLst>
                </a:custGeom>
                <a:gradFill flip="none" rotWithShape="1">
                  <a:gsLst>
                    <a:gs pos="0">
                      <a:schemeClr val="tx1">
                        <a:alpha val="34000"/>
                      </a:schemeClr>
                    </a:gs>
                    <a:gs pos="32000">
                      <a:schemeClr val="tx1">
                        <a:alpha val="32000"/>
                      </a:schemeClr>
                    </a:gs>
                    <a:gs pos="70000">
                      <a:schemeClr val="tx1">
                        <a:alpha val="0"/>
                      </a:schemeClr>
                    </a:gs>
                    <a:gs pos="100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grpSp>
          <p:sp>
            <p:nvSpPr>
              <p:cNvPr id="2144" name="Freeform: Shape 2143">
                <a:extLst>
                  <a:ext uri="{FF2B5EF4-FFF2-40B4-BE49-F238E27FC236}">
                    <a16:creationId xmlns:a16="http://schemas.microsoft.com/office/drawing/2014/main" id="{C77D1752-DEF9-22AD-D344-9F631356A62C}"/>
                  </a:ext>
                </a:extLst>
              </p:cNvPr>
              <p:cNvSpPr/>
              <p:nvPr/>
            </p:nvSpPr>
            <p:spPr>
              <a:xfrm>
                <a:off x="5402123" y="4661088"/>
                <a:ext cx="2695506" cy="953552"/>
              </a:xfrm>
              <a:custGeom>
                <a:avLst/>
                <a:gdLst>
                  <a:gd name="connsiteX0" fmla="*/ 2494085 w 3594483"/>
                  <a:gd name="connsiteY0" fmla="*/ 0 h 1271571"/>
                  <a:gd name="connsiteX1" fmla="*/ 3276590 w 3594483"/>
                  <a:gd name="connsiteY1" fmla="*/ 0 h 1271571"/>
                  <a:gd name="connsiteX2" fmla="*/ 3594483 w 3594483"/>
                  <a:gd name="connsiteY2" fmla="*/ 635786 h 1271571"/>
                  <a:gd name="connsiteX3" fmla="*/ 3276590 w 3594483"/>
                  <a:gd name="connsiteY3" fmla="*/ 1271571 h 1271571"/>
                  <a:gd name="connsiteX4" fmla="*/ 2815771 w 3594483"/>
                  <a:gd name="connsiteY4" fmla="*/ 1271571 h 1271571"/>
                  <a:gd name="connsiteX5" fmla="*/ 2494085 w 3594483"/>
                  <a:gd name="connsiteY5" fmla="*/ 1271571 h 1271571"/>
                  <a:gd name="connsiteX6" fmla="*/ 0 w 3594483"/>
                  <a:gd name="connsiteY6" fmla="*/ 1271571 h 1271571"/>
                  <a:gd name="connsiteX7" fmla="*/ 0 w 3594483"/>
                  <a:gd name="connsiteY7" fmla="*/ 1 h 1271571"/>
                  <a:gd name="connsiteX8" fmla="*/ 2494085 w 3594483"/>
                  <a:gd name="connsiteY8" fmla="*/ 1 h 127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483" h="1271571">
                    <a:moveTo>
                      <a:pt x="2494085" y="0"/>
                    </a:moveTo>
                    <a:lnTo>
                      <a:pt x="3276590" y="0"/>
                    </a:lnTo>
                    <a:lnTo>
                      <a:pt x="3594483" y="635786"/>
                    </a:lnTo>
                    <a:lnTo>
                      <a:pt x="3276590" y="1271571"/>
                    </a:lnTo>
                    <a:lnTo>
                      <a:pt x="2815771" y="1271571"/>
                    </a:lnTo>
                    <a:lnTo>
                      <a:pt x="2494085" y="1271571"/>
                    </a:lnTo>
                    <a:lnTo>
                      <a:pt x="0" y="1271571"/>
                    </a:lnTo>
                    <a:lnTo>
                      <a:pt x="0" y="1"/>
                    </a:lnTo>
                    <a:lnTo>
                      <a:pt x="2494085"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145" name="TextBox 2144">
                <a:extLst>
                  <a:ext uri="{FF2B5EF4-FFF2-40B4-BE49-F238E27FC236}">
                    <a16:creationId xmlns:a16="http://schemas.microsoft.com/office/drawing/2014/main" id="{CBE7775A-576F-A372-B0E6-82BBFC12A8B9}"/>
                  </a:ext>
                </a:extLst>
              </p:cNvPr>
              <p:cNvSpPr txBox="1"/>
              <p:nvPr/>
            </p:nvSpPr>
            <p:spPr>
              <a:xfrm>
                <a:off x="5882697" y="4821684"/>
                <a:ext cx="1922876" cy="646331"/>
              </a:xfrm>
              <a:prstGeom prst="rect">
                <a:avLst/>
              </a:prstGeom>
              <a:noFill/>
            </p:spPr>
            <p:txBody>
              <a:bodyPr wrap="square">
                <a:spAutoFit/>
              </a:bodyPr>
              <a:lstStyle>
                <a:defPPr>
                  <a:defRPr lang="en-US"/>
                </a:defPPr>
                <a:lvl1pPr>
                  <a:defRPr>
                    <a:latin typeface="Sitka Text" panose="02000505000000020004" pitchFamily="2" charset="0"/>
                  </a:defRPr>
                </a:lvl1pPr>
              </a:lstStyle>
              <a:p>
                <a:pPr algn="r"/>
                <a:r>
                  <a:rPr lang="en-US" dirty="0"/>
                  <a:t>Research Emphasis</a:t>
                </a:r>
              </a:p>
            </p:txBody>
          </p:sp>
        </p:grpSp>
      </p:grpSp>
      <p:sp>
        <p:nvSpPr>
          <p:cNvPr id="2148" name="TextBox 2147">
            <a:extLst>
              <a:ext uri="{FF2B5EF4-FFF2-40B4-BE49-F238E27FC236}">
                <a16:creationId xmlns:a16="http://schemas.microsoft.com/office/drawing/2014/main" id="{77009FC5-F68A-C8B0-0C6A-8457C19CCEDB}"/>
              </a:ext>
            </a:extLst>
          </p:cNvPr>
          <p:cNvSpPr txBox="1"/>
          <p:nvPr/>
        </p:nvSpPr>
        <p:spPr>
          <a:xfrm>
            <a:off x="5453254" y="5838459"/>
            <a:ext cx="6096000" cy="523220"/>
          </a:xfrm>
          <a:prstGeom prst="rect">
            <a:avLst/>
          </a:prstGeom>
          <a:noFill/>
        </p:spPr>
        <p:txBody>
          <a:bodyPr wrap="square">
            <a:spAutoFit/>
          </a:bodyPr>
          <a:lstStyle>
            <a:defPPr>
              <a:defRPr lang="en-US"/>
            </a:defPPr>
            <a:lvl1pPr>
              <a:defRPr sz="2800">
                <a:solidFill>
                  <a:schemeClr val="bg1"/>
                </a:solidFill>
                <a:latin typeface="Tw Cen MT Condensed Extra Bold" panose="020B0803020202020204" pitchFamily="34" charset="0"/>
              </a:defRPr>
            </a:lvl1pPr>
          </a:lstStyle>
          <a:p>
            <a:pPr algn="ctr"/>
            <a:r>
              <a:rPr lang="en-US" dirty="0">
                <a:solidFill>
                  <a:schemeClr val="tx1"/>
                </a:solidFill>
              </a:rPr>
              <a:t>Curriculum Innovations</a:t>
            </a:r>
          </a:p>
        </p:txBody>
      </p:sp>
    </p:spTree>
    <p:extLst>
      <p:ext uri="{BB962C8B-B14F-4D97-AF65-F5344CB8AC3E}">
        <p14:creationId xmlns:p14="http://schemas.microsoft.com/office/powerpoint/2010/main" val="389099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350"/>
                                        <p:tgtEl>
                                          <p:spTgt spid="19"/>
                                        </p:tgtEl>
                                        <p:attrNameLst>
                                          <p:attrName>ppt_x</p:attrName>
                                        </p:attrNameLst>
                                      </p:cBhvr>
                                      <p:tavLst>
                                        <p:tav tm="0">
                                          <p:val>
                                            <p:strVal val="#ppt_x+#ppt_w*1.125000"/>
                                          </p:val>
                                        </p:tav>
                                        <p:tav tm="100000">
                                          <p:val>
                                            <p:strVal val="#ppt_x"/>
                                          </p:val>
                                        </p:tav>
                                      </p:tavLst>
                                    </p:anim>
                                    <p:animEffect transition="in" filter="wipe(left)">
                                      <p:cBhvr>
                                        <p:cTn id="8" dur="350"/>
                                        <p:tgtEl>
                                          <p:spTgt spid="19"/>
                                        </p:tgtEl>
                                      </p:cBhvr>
                                    </p:animEffect>
                                  </p:childTnLst>
                                </p:cTn>
                              </p:par>
                              <p:par>
                                <p:cTn id="9" presetID="1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350"/>
                                        <p:tgtEl>
                                          <p:spTgt spid="20"/>
                                        </p:tgtEl>
                                        <p:attrNameLst>
                                          <p:attrName>ppt_x</p:attrName>
                                        </p:attrNameLst>
                                      </p:cBhvr>
                                      <p:tavLst>
                                        <p:tav tm="0">
                                          <p:val>
                                            <p:strVal val="#ppt_x-#ppt_w*1.125000"/>
                                          </p:val>
                                        </p:tav>
                                        <p:tav tm="100000">
                                          <p:val>
                                            <p:strVal val="#ppt_x"/>
                                          </p:val>
                                        </p:tav>
                                      </p:tavLst>
                                    </p:anim>
                                    <p:animEffect transition="in" filter="wipe(right)">
                                      <p:cBhvr>
                                        <p:cTn id="12" dur="3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729E2E-6BB1-20B6-FCF8-8E05937723DA}"/>
              </a:ext>
            </a:extLst>
          </p:cNvPr>
          <p:cNvSpPr/>
          <p:nvPr/>
        </p:nvSpPr>
        <p:spPr>
          <a:xfrm>
            <a:off x="0" y="0"/>
            <a:ext cx="4267200" cy="6858000"/>
          </a:xfrm>
          <a:prstGeom prst="rect">
            <a:avLst/>
          </a:prstGeom>
          <a:solidFill>
            <a:srgbClr val="F6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A977340-9EB7-E1EB-B334-45BFB6137F1B}"/>
              </a:ext>
            </a:extLst>
          </p:cNvPr>
          <p:cNvSpPr>
            <a:spLocks noGrp="1"/>
          </p:cNvSpPr>
          <p:nvPr>
            <p:ph type="title"/>
          </p:nvPr>
        </p:nvSpPr>
        <p:spPr>
          <a:xfrm>
            <a:off x="838200" y="198214"/>
            <a:ext cx="10987314" cy="1053730"/>
          </a:xfrm>
        </p:spPr>
        <p:txBody>
          <a:bodyPr/>
          <a:lstStyle/>
          <a:p>
            <a:pPr algn="r"/>
            <a:r>
              <a:rPr lang="en-US" dirty="0">
                <a:latin typeface="Tw Cen MT Condensed Extra Bold" panose="020B0803020202020204" pitchFamily="34" charset="0"/>
              </a:rPr>
              <a:t>OUR USPs</a:t>
            </a:r>
          </a:p>
        </p:txBody>
      </p:sp>
      <p:sp>
        <p:nvSpPr>
          <p:cNvPr id="5" name="TextBox 4">
            <a:extLst>
              <a:ext uri="{FF2B5EF4-FFF2-40B4-BE49-F238E27FC236}">
                <a16:creationId xmlns:a16="http://schemas.microsoft.com/office/drawing/2014/main" id="{DBAF2B3D-952C-370F-F802-C2F2E8D56E93}"/>
              </a:ext>
            </a:extLst>
          </p:cNvPr>
          <p:cNvSpPr txBox="1"/>
          <p:nvPr/>
        </p:nvSpPr>
        <p:spPr>
          <a:xfrm>
            <a:off x="366485" y="1234227"/>
            <a:ext cx="3176815" cy="523220"/>
          </a:xfrm>
          <a:prstGeom prst="rect">
            <a:avLst/>
          </a:prstGeom>
          <a:noFill/>
        </p:spPr>
        <p:txBody>
          <a:bodyPr wrap="square">
            <a:spAutoFit/>
          </a:bodyPr>
          <a:lstStyle/>
          <a:p>
            <a:r>
              <a:rPr lang="en-US" sz="2800" dirty="0">
                <a:solidFill>
                  <a:schemeClr val="bg1"/>
                </a:solidFill>
                <a:latin typeface="Tw Cen MT Condensed Extra Bold" panose="020B0803020202020204" pitchFamily="34" charset="0"/>
              </a:rPr>
              <a:t>Online Infrastructure</a:t>
            </a:r>
          </a:p>
        </p:txBody>
      </p:sp>
      <p:sp>
        <p:nvSpPr>
          <p:cNvPr id="9" name="TextBox 8">
            <a:extLst>
              <a:ext uri="{FF2B5EF4-FFF2-40B4-BE49-F238E27FC236}">
                <a16:creationId xmlns:a16="http://schemas.microsoft.com/office/drawing/2014/main" id="{41492165-FD9A-7A2B-D549-131B4D800877}"/>
              </a:ext>
            </a:extLst>
          </p:cNvPr>
          <p:cNvSpPr txBox="1"/>
          <p:nvPr/>
        </p:nvSpPr>
        <p:spPr>
          <a:xfrm>
            <a:off x="366486" y="2996973"/>
            <a:ext cx="3783364" cy="3816429"/>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latin typeface="Tw Cen MT" panose="020B0602020104020603" pitchFamily="34" charset="0"/>
              </a:rPr>
              <a:t>User-friendly Learning Management System.</a:t>
            </a:r>
          </a:p>
          <a:p>
            <a:pPr marL="342900" indent="-342900">
              <a:buFont typeface="Arial" panose="020B0604020202020204" pitchFamily="34" charset="0"/>
              <a:buChar char="•"/>
            </a:pPr>
            <a:r>
              <a:rPr lang="en-US" sz="2200" dirty="0">
                <a:solidFill>
                  <a:schemeClr val="bg1"/>
                </a:solidFill>
                <a:latin typeface="Tw Cen MT" panose="020B0602020104020603" pitchFamily="34" charset="0"/>
              </a:rPr>
              <a:t>High-quality pre-recorded content.</a:t>
            </a:r>
          </a:p>
          <a:p>
            <a:pPr marL="342900" indent="-342900">
              <a:buFont typeface="Arial" panose="020B0604020202020204" pitchFamily="34" charset="0"/>
              <a:buChar char="•"/>
            </a:pPr>
            <a:r>
              <a:rPr lang="en-US" sz="2200" dirty="0">
                <a:solidFill>
                  <a:schemeClr val="bg1"/>
                </a:solidFill>
                <a:latin typeface="Tw Cen MT" panose="020B0602020104020603" pitchFamily="34" charset="0"/>
              </a:rPr>
              <a:t>Self-learning Materials and quizzes.</a:t>
            </a:r>
          </a:p>
          <a:p>
            <a:pPr marL="342900" indent="-342900">
              <a:buFont typeface="Arial" panose="020B0604020202020204" pitchFamily="34" charset="0"/>
              <a:buChar char="•"/>
            </a:pPr>
            <a:r>
              <a:rPr lang="en-US" sz="2200" dirty="0">
                <a:solidFill>
                  <a:schemeClr val="bg1"/>
                </a:solidFill>
                <a:latin typeface="Tw Cen MT" panose="020B0602020104020603" pitchFamily="34" charset="0"/>
              </a:rPr>
              <a:t>LIVE classes on weekends with expert university faculty.</a:t>
            </a:r>
          </a:p>
          <a:p>
            <a:pPr marL="342900" indent="-342900">
              <a:buFont typeface="Arial" panose="020B0604020202020204" pitchFamily="34" charset="0"/>
              <a:buChar char="•"/>
            </a:pPr>
            <a:r>
              <a:rPr lang="en-US" sz="2200" dirty="0">
                <a:solidFill>
                  <a:schemeClr val="bg1"/>
                </a:solidFill>
                <a:latin typeface="Tw Cen MT" panose="020B0602020104020603" pitchFamily="34" charset="0"/>
              </a:rPr>
              <a:t>Chat &amp; Discussion forum.</a:t>
            </a:r>
          </a:p>
          <a:p>
            <a:pPr marL="342900" indent="-342900">
              <a:buFont typeface="Arial" panose="020B0604020202020204" pitchFamily="34" charset="0"/>
              <a:buChar char="•"/>
            </a:pPr>
            <a:r>
              <a:rPr lang="en-US" sz="2200" dirty="0">
                <a:solidFill>
                  <a:schemeClr val="bg1"/>
                </a:solidFill>
                <a:latin typeface="Tw Cen MT" panose="020B0602020104020603" pitchFamily="34" charset="0"/>
              </a:rPr>
              <a:t>Online Proctored Examinations.</a:t>
            </a:r>
          </a:p>
        </p:txBody>
      </p:sp>
      <p:sp>
        <p:nvSpPr>
          <p:cNvPr id="10" name="TextBox 9">
            <a:extLst>
              <a:ext uri="{FF2B5EF4-FFF2-40B4-BE49-F238E27FC236}">
                <a16:creationId xmlns:a16="http://schemas.microsoft.com/office/drawing/2014/main" id="{74813426-8921-884E-E43A-0A875F6B3A77}"/>
              </a:ext>
            </a:extLst>
          </p:cNvPr>
          <p:cNvSpPr txBox="1"/>
          <p:nvPr/>
        </p:nvSpPr>
        <p:spPr>
          <a:xfrm>
            <a:off x="366486" y="2579352"/>
            <a:ext cx="2311400" cy="461665"/>
          </a:xfrm>
          <a:prstGeom prst="rect">
            <a:avLst/>
          </a:prstGeom>
          <a:noFill/>
        </p:spPr>
        <p:txBody>
          <a:bodyPr wrap="square">
            <a:spAutoFit/>
          </a:bodyPr>
          <a:lstStyle/>
          <a:p>
            <a:r>
              <a:rPr lang="en-US" sz="2400" i="1" dirty="0">
                <a:solidFill>
                  <a:schemeClr val="bg1"/>
                </a:solidFill>
                <a:latin typeface="Tw Cen MT" panose="020B0602020104020603" pitchFamily="34" charset="0"/>
              </a:rPr>
              <a:t>HIGHLIGHTS</a:t>
            </a:r>
            <a:endParaRPr lang="en-US" sz="2800" i="1" dirty="0">
              <a:solidFill>
                <a:schemeClr val="bg1"/>
              </a:solidFill>
              <a:latin typeface="Tw Cen MT" panose="020B0602020104020603" pitchFamily="34" charset="0"/>
            </a:endParaRPr>
          </a:p>
        </p:txBody>
      </p:sp>
      <p:sp>
        <p:nvSpPr>
          <p:cNvPr id="57" name="Google Shape;584;p65">
            <a:extLst>
              <a:ext uri="{FF2B5EF4-FFF2-40B4-BE49-F238E27FC236}">
                <a16:creationId xmlns:a16="http://schemas.microsoft.com/office/drawing/2014/main" id="{82DDF5ED-DD0D-F31B-1DEB-4656B54AE7B2}"/>
              </a:ext>
            </a:extLst>
          </p:cNvPr>
          <p:cNvSpPr/>
          <p:nvPr/>
        </p:nvSpPr>
        <p:spPr>
          <a:xfrm>
            <a:off x="5051246" y="1857054"/>
            <a:ext cx="394160" cy="9207"/>
          </a:xfrm>
          <a:custGeom>
            <a:avLst/>
            <a:gdLst/>
            <a:ahLst/>
            <a:cxnLst/>
            <a:rect l="l" t="t" r="r" b="b"/>
            <a:pathLst>
              <a:path w="1045" h="24" extrusionOk="0">
                <a:moveTo>
                  <a:pt x="21" y="16"/>
                </a:moveTo>
                <a:cubicBezTo>
                  <a:pt x="13" y="16"/>
                  <a:pt x="5" y="19"/>
                  <a:pt x="0" y="24"/>
                </a:cubicBezTo>
                <a:cubicBezTo>
                  <a:pt x="5" y="19"/>
                  <a:pt x="13" y="16"/>
                  <a:pt x="21" y="16"/>
                </a:cubicBezTo>
                <a:cubicBezTo>
                  <a:pt x="1024" y="16"/>
                  <a:pt x="1024" y="16"/>
                  <a:pt x="1024" y="16"/>
                </a:cubicBezTo>
                <a:cubicBezTo>
                  <a:pt x="1030" y="10"/>
                  <a:pt x="1038" y="5"/>
                  <a:pt x="1045" y="0"/>
                </a:cubicBezTo>
                <a:cubicBezTo>
                  <a:pt x="1038" y="5"/>
                  <a:pt x="1030" y="10"/>
                  <a:pt x="1024" y="16"/>
                </a:cubicBezTo>
                <a:lnTo>
                  <a:pt x="21" y="16"/>
                </a:lnTo>
                <a:close/>
              </a:path>
            </a:pathLst>
          </a:cu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2400" b="0" i="0" u="none" strike="noStrike" cap="none">
              <a:solidFill>
                <a:srgbClr val="000000"/>
              </a:solidFill>
              <a:latin typeface="Tw Cen MT" panose="020B0602020104020603" pitchFamily="34" charset="0"/>
              <a:ea typeface="Arial"/>
              <a:cs typeface="Arial"/>
              <a:sym typeface="Arial"/>
            </a:endParaRPr>
          </a:p>
        </p:txBody>
      </p:sp>
      <p:sp>
        <p:nvSpPr>
          <p:cNvPr id="12" name="Flowchart: Connector 11">
            <a:extLst>
              <a:ext uri="{FF2B5EF4-FFF2-40B4-BE49-F238E27FC236}">
                <a16:creationId xmlns:a16="http://schemas.microsoft.com/office/drawing/2014/main" id="{6646D4B4-BCB0-DBAA-0B65-B00433C70996}"/>
              </a:ext>
            </a:extLst>
          </p:cNvPr>
          <p:cNvSpPr/>
          <p:nvPr/>
        </p:nvSpPr>
        <p:spPr>
          <a:xfrm>
            <a:off x="10962601"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8208531-2FFE-323C-508F-A0FFFB82DD3F}"/>
              </a:ext>
            </a:extLst>
          </p:cNvPr>
          <p:cNvSpPr>
            <a:spLocks noGrp="1"/>
          </p:cNvSpPr>
          <p:nvPr>
            <p:ph type="sldNum" sz="quarter" idx="12"/>
          </p:nvPr>
        </p:nvSpPr>
        <p:spPr/>
        <p:txBody>
          <a:bodyPr/>
          <a:lstStyle/>
          <a:p>
            <a:fld id="{C2223FB6-B7B4-4F43-A1C3-4360E3B5A8F1}" type="slidenum">
              <a:rPr lang="en-US" smtClean="0"/>
              <a:t>14</a:t>
            </a:fld>
            <a:endParaRPr lang="en-US"/>
          </a:p>
        </p:txBody>
      </p:sp>
      <p:sp>
        <p:nvSpPr>
          <p:cNvPr id="42" name="Footer Placeholder 41">
            <a:extLst>
              <a:ext uri="{FF2B5EF4-FFF2-40B4-BE49-F238E27FC236}">
                <a16:creationId xmlns:a16="http://schemas.microsoft.com/office/drawing/2014/main" id="{69A054BD-8E6F-CA41-7040-166CE4F4A041}"/>
              </a:ext>
            </a:extLst>
          </p:cNvPr>
          <p:cNvSpPr>
            <a:spLocks noGrp="1"/>
          </p:cNvSpPr>
          <p:nvPr>
            <p:ph type="ftr" sz="quarter" idx="11"/>
          </p:nvPr>
        </p:nvSpPr>
        <p:spPr/>
        <p:txBody>
          <a:bodyPr/>
          <a:lstStyle/>
          <a:p>
            <a:r>
              <a:rPr lang="en-US"/>
              <a:t>2023 © Copyright LPU Online</a:t>
            </a:r>
          </a:p>
        </p:txBody>
      </p:sp>
      <p:sp>
        <p:nvSpPr>
          <p:cNvPr id="1028" name="Hexagon 1027">
            <a:extLst>
              <a:ext uri="{FF2B5EF4-FFF2-40B4-BE49-F238E27FC236}">
                <a16:creationId xmlns:a16="http://schemas.microsoft.com/office/drawing/2014/main" id="{11D111A7-4098-BDEA-4EFE-90801787A2F3}"/>
              </a:ext>
            </a:extLst>
          </p:cNvPr>
          <p:cNvSpPr/>
          <p:nvPr/>
        </p:nvSpPr>
        <p:spPr>
          <a:xfrm rot="5400000">
            <a:off x="4837545" y="2600797"/>
            <a:ext cx="1094377" cy="943429"/>
          </a:xfrm>
          <a:prstGeom prst="hexagon">
            <a:avLst/>
          </a:prstGeom>
          <a:solidFill>
            <a:srgbClr val="FF5D2E"/>
          </a:solidFill>
          <a:ln>
            <a:noFill/>
          </a:ln>
          <a:effectLst>
            <a:outerShdw blurRad="114300" dist="88900" dir="2700000" sx="102000" sy="102000" algn="tl"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Hexagon 1051">
            <a:extLst>
              <a:ext uri="{FF2B5EF4-FFF2-40B4-BE49-F238E27FC236}">
                <a16:creationId xmlns:a16="http://schemas.microsoft.com/office/drawing/2014/main" id="{0A9A910B-2D7D-C338-B69F-318797C1EF05}"/>
              </a:ext>
            </a:extLst>
          </p:cNvPr>
          <p:cNvSpPr/>
          <p:nvPr/>
        </p:nvSpPr>
        <p:spPr>
          <a:xfrm rot="5400000">
            <a:off x="4736187" y="2522824"/>
            <a:ext cx="1283726" cy="1106661"/>
          </a:xfrm>
          <a:prstGeom prst="hexagon">
            <a:avLst/>
          </a:prstGeom>
          <a:noFill/>
          <a:ln>
            <a:solidFill>
              <a:srgbClr val="FF5D2E"/>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8" name="Group 1057">
            <a:extLst>
              <a:ext uri="{FF2B5EF4-FFF2-40B4-BE49-F238E27FC236}">
                <a16:creationId xmlns:a16="http://schemas.microsoft.com/office/drawing/2014/main" id="{4C223F4D-A3C9-ACDB-0BBC-2186201586BE}"/>
              </a:ext>
            </a:extLst>
          </p:cNvPr>
          <p:cNvGrpSpPr/>
          <p:nvPr/>
        </p:nvGrpSpPr>
        <p:grpSpPr>
          <a:xfrm>
            <a:off x="6739591" y="2434292"/>
            <a:ext cx="1106661" cy="1283726"/>
            <a:chOff x="6729595" y="1824692"/>
            <a:chExt cx="1106661" cy="1283726"/>
          </a:xfrm>
        </p:grpSpPr>
        <p:sp>
          <p:nvSpPr>
            <p:cNvPr id="1042" name="Hexagon 1041">
              <a:extLst>
                <a:ext uri="{FF2B5EF4-FFF2-40B4-BE49-F238E27FC236}">
                  <a16:creationId xmlns:a16="http://schemas.microsoft.com/office/drawing/2014/main" id="{11F68869-4F8F-2E6A-B1A1-A929714D862C}"/>
                </a:ext>
              </a:extLst>
            </p:cNvPr>
            <p:cNvSpPr/>
            <p:nvPr/>
          </p:nvSpPr>
          <p:spPr>
            <a:xfrm rot="5400000">
              <a:off x="6735738" y="1994840"/>
              <a:ext cx="1094377" cy="943429"/>
            </a:xfrm>
            <a:prstGeom prst="hexagon">
              <a:avLst/>
            </a:prstGeom>
            <a:solidFill>
              <a:srgbClr val="8AC900"/>
            </a:solidFill>
            <a:ln>
              <a:noFill/>
            </a:ln>
            <a:effectLst>
              <a:outerShdw blurRad="114300" dist="88900" dir="2700000" sx="102000" sy="102000" algn="tl"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Hexagon 1052">
              <a:extLst>
                <a:ext uri="{FF2B5EF4-FFF2-40B4-BE49-F238E27FC236}">
                  <a16:creationId xmlns:a16="http://schemas.microsoft.com/office/drawing/2014/main" id="{6F66AA49-801B-11B2-9D0A-149FE99C80D9}"/>
                </a:ext>
              </a:extLst>
            </p:cNvPr>
            <p:cNvSpPr/>
            <p:nvPr/>
          </p:nvSpPr>
          <p:spPr>
            <a:xfrm rot="5400000">
              <a:off x="6641063" y="1913224"/>
              <a:ext cx="1283726" cy="1106661"/>
            </a:xfrm>
            <a:prstGeom prst="hexagon">
              <a:avLst/>
            </a:prstGeom>
            <a:noFill/>
            <a:ln>
              <a:solidFill>
                <a:srgbClr val="8AC900"/>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7" name="Group 1056">
            <a:extLst>
              <a:ext uri="{FF2B5EF4-FFF2-40B4-BE49-F238E27FC236}">
                <a16:creationId xmlns:a16="http://schemas.microsoft.com/office/drawing/2014/main" id="{2566429D-393B-A726-A33B-6BF115C7CDB5}"/>
              </a:ext>
            </a:extLst>
          </p:cNvPr>
          <p:cNvGrpSpPr/>
          <p:nvPr/>
        </p:nvGrpSpPr>
        <p:grpSpPr>
          <a:xfrm>
            <a:off x="8642215" y="2434292"/>
            <a:ext cx="1106661" cy="1283726"/>
            <a:chOff x="8642215" y="1824692"/>
            <a:chExt cx="1106661" cy="1283726"/>
          </a:xfrm>
        </p:grpSpPr>
        <p:sp>
          <p:nvSpPr>
            <p:cNvPr id="1044" name="Hexagon 1043">
              <a:extLst>
                <a:ext uri="{FF2B5EF4-FFF2-40B4-BE49-F238E27FC236}">
                  <a16:creationId xmlns:a16="http://schemas.microsoft.com/office/drawing/2014/main" id="{E1A031CD-E906-2D0D-53E5-C5D1812F6A9A}"/>
                </a:ext>
              </a:extLst>
            </p:cNvPr>
            <p:cNvSpPr/>
            <p:nvPr/>
          </p:nvSpPr>
          <p:spPr>
            <a:xfrm rot="5400000">
              <a:off x="8648358" y="1994840"/>
              <a:ext cx="1094377" cy="943429"/>
            </a:xfrm>
            <a:prstGeom prst="hexagon">
              <a:avLst/>
            </a:prstGeom>
            <a:solidFill>
              <a:srgbClr val="098E92"/>
            </a:solidFill>
            <a:ln>
              <a:noFill/>
            </a:ln>
            <a:effectLst>
              <a:outerShdw blurRad="114300" dist="88900" dir="2700000" sx="102000" sy="102000" algn="tl"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Hexagon 1053">
              <a:extLst>
                <a:ext uri="{FF2B5EF4-FFF2-40B4-BE49-F238E27FC236}">
                  <a16:creationId xmlns:a16="http://schemas.microsoft.com/office/drawing/2014/main" id="{F836FEA9-C9C3-BD4D-B4ED-CDC6E40852F1}"/>
                </a:ext>
              </a:extLst>
            </p:cNvPr>
            <p:cNvSpPr/>
            <p:nvPr/>
          </p:nvSpPr>
          <p:spPr>
            <a:xfrm rot="5400000">
              <a:off x="8553683" y="1913224"/>
              <a:ext cx="1283726" cy="1106661"/>
            </a:xfrm>
            <a:prstGeom prst="hexagon">
              <a:avLst/>
            </a:prstGeom>
            <a:noFill/>
            <a:ln>
              <a:solidFill>
                <a:srgbClr val="098E92"/>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6" name="Group 1055">
            <a:extLst>
              <a:ext uri="{FF2B5EF4-FFF2-40B4-BE49-F238E27FC236}">
                <a16:creationId xmlns:a16="http://schemas.microsoft.com/office/drawing/2014/main" id="{6B6D7A6D-0843-FE6A-F4E7-F22C8878601A}"/>
              </a:ext>
            </a:extLst>
          </p:cNvPr>
          <p:cNvGrpSpPr/>
          <p:nvPr/>
        </p:nvGrpSpPr>
        <p:grpSpPr>
          <a:xfrm>
            <a:off x="10560357" y="2434292"/>
            <a:ext cx="1106661" cy="1283726"/>
            <a:chOff x="10554835" y="1824692"/>
            <a:chExt cx="1106661" cy="1283726"/>
          </a:xfrm>
        </p:grpSpPr>
        <p:sp>
          <p:nvSpPr>
            <p:cNvPr id="1046" name="Hexagon 1045">
              <a:extLst>
                <a:ext uri="{FF2B5EF4-FFF2-40B4-BE49-F238E27FC236}">
                  <a16:creationId xmlns:a16="http://schemas.microsoft.com/office/drawing/2014/main" id="{ADBED518-C77D-0E84-32AF-1D26C40D4166}"/>
                </a:ext>
              </a:extLst>
            </p:cNvPr>
            <p:cNvSpPr/>
            <p:nvPr/>
          </p:nvSpPr>
          <p:spPr>
            <a:xfrm rot="5400000">
              <a:off x="10560978" y="1994840"/>
              <a:ext cx="1094377" cy="943429"/>
            </a:xfrm>
            <a:prstGeom prst="hexagon">
              <a:avLst/>
            </a:prstGeom>
            <a:solidFill>
              <a:srgbClr val="4D52A6"/>
            </a:solidFill>
            <a:ln>
              <a:noFill/>
            </a:ln>
            <a:effectLst>
              <a:outerShdw blurRad="114300" dist="88900" dir="2700000" sx="102000" sy="102000" algn="tl"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Hexagon 1054">
              <a:extLst>
                <a:ext uri="{FF2B5EF4-FFF2-40B4-BE49-F238E27FC236}">
                  <a16:creationId xmlns:a16="http://schemas.microsoft.com/office/drawing/2014/main" id="{CFB9C863-4025-61BC-83F4-EEF47A5E7D2F}"/>
                </a:ext>
              </a:extLst>
            </p:cNvPr>
            <p:cNvSpPr/>
            <p:nvPr/>
          </p:nvSpPr>
          <p:spPr>
            <a:xfrm rot="5400000">
              <a:off x="10466303" y="1913224"/>
              <a:ext cx="1283726" cy="1106661"/>
            </a:xfrm>
            <a:prstGeom prst="hexagon">
              <a:avLst/>
            </a:prstGeom>
            <a:noFill/>
            <a:ln>
              <a:solidFill>
                <a:srgbClr val="4D52A6"/>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9" name="Hexagon 1048">
            <a:extLst>
              <a:ext uri="{FF2B5EF4-FFF2-40B4-BE49-F238E27FC236}">
                <a16:creationId xmlns:a16="http://schemas.microsoft.com/office/drawing/2014/main" id="{3D9C2822-324D-CF63-6664-0E51CF96C282}"/>
              </a:ext>
            </a:extLst>
          </p:cNvPr>
          <p:cNvSpPr/>
          <p:nvPr/>
        </p:nvSpPr>
        <p:spPr>
          <a:xfrm rot="5400000">
            <a:off x="5795898" y="3668673"/>
            <a:ext cx="1094377" cy="943429"/>
          </a:xfrm>
          <a:prstGeom prst="hexagon">
            <a:avLst/>
          </a:prstGeom>
          <a:solidFill>
            <a:srgbClr val="FCAF40"/>
          </a:solidFill>
          <a:ln>
            <a:noFill/>
          </a:ln>
          <a:effectLst>
            <a:outerShdw blurRad="114300" dist="88900" dir="2700000" sx="102000" sy="102000" algn="tl"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Hexagon 1059">
            <a:extLst>
              <a:ext uri="{FF2B5EF4-FFF2-40B4-BE49-F238E27FC236}">
                <a16:creationId xmlns:a16="http://schemas.microsoft.com/office/drawing/2014/main" id="{635661A4-F586-11B0-A3B9-5EBE4EBF33D7}"/>
              </a:ext>
            </a:extLst>
          </p:cNvPr>
          <p:cNvSpPr/>
          <p:nvPr/>
        </p:nvSpPr>
        <p:spPr>
          <a:xfrm rot="5400000">
            <a:off x="5701223" y="3587057"/>
            <a:ext cx="1283726" cy="1106661"/>
          </a:xfrm>
          <a:prstGeom prst="hexagon">
            <a:avLst/>
          </a:prstGeom>
          <a:noFill/>
          <a:ln>
            <a:solidFill>
              <a:srgbClr val="FCAF40"/>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5" name="Group 2074">
            <a:extLst>
              <a:ext uri="{FF2B5EF4-FFF2-40B4-BE49-F238E27FC236}">
                <a16:creationId xmlns:a16="http://schemas.microsoft.com/office/drawing/2014/main" id="{0A99472C-3DB7-DB9B-55DE-34CF37C79354}"/>
              </a:ext>
            </a:extLst>
          </p:cNvPr>
          <p:cNvGrpSpPr/>
          <p:nvPr/>
        </p:nvGrpSpPr>
        <p:grpSpPr>
          <a:xfrm>
            <a:off x="7695430" y="3491240"/>
            <a:ext cx="1106661" cy="1283726"/>
            <a:chOff x="7683020" y="3586490"/>
            <a:chExt cx="1106661" cy="1283726"/>
          </a:xfrm>
        </p:grpSpPr>
        <p:sp>
          <p:nvSpPr>
            <p:cNvPr id="1050" name="Hexagon 1049">
              <a:extLst>
                <a:ext uri="{FF2B5EF4-FFF2-40B4-BE49-F238E27FC236}">
                  <a16:creationId xmlns:a16="http://schemas.microsoft.com/office/drawing/2014/main" id="{FAA1820D-CAA2-8E58-8D54-0275D5E327AB}"/>
                </a:ext>
              </a:extLst>
            </p:cNvPr>
            <p:cNvSpPr/>
            <p:nvPr/>
          </p:nvSpPr>
          <p:spPr>
            <a:xfrm rot="5400000">
              <a:off x="7689163" y="3756638"/>
              <a:ext cx="1094377" cy="943429"/>
            </a:xfrm>
            <a:prstGeom prst="hexagon">
              <a:avLst/>
            </a:prstGeom>
            <a:solidFill>
              <a:srgbClr val="00B198"/>
            </a:solidFill>
            <a:ln>
              <a:noFill/>
            </a:ln>
            <a:effectLst>
              <a:outerShdw blurRad="114300" dist="88900" dir="2700000" sx="102000" sy="102000" algn="tl"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Hexagon 1060">
              <a:extLst>
                <a:ext uri="{FF2B5EF4-FFF2-40B4-BE49-F238E27FC236}">
                  <a16:creationId xmlns:a16="http://schemas.microsoft.com/office/drawing/2014/main" id="{0061BD47-80B7-6D3E-12B8-2976C7593F45}"/>
                </a:ext>
              </a:extLst>
            </p:cNvPr>
            <p:cNvSpPr/>
            <p:nvPr/>
          </p:nvSpPr>
          <p:spPr>
            <a:xfrm rot="5400000">
              <a:off x="7594488" y="3675022"/>
              <a:ext cx="1283726" cy="1106661"/>
            </a:xfrm>
            <a:prstGeom prst="hexagon">
              <a:avLst/>
            </a:prstGeom>
            <a:noFill/>
            <a:ln>
              <a:solidFill>
                <a:srgbClr val="00B198"/>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4" name="Group 2073">
            <a:extLst>
              <a:ext uri="{FF2B5EF4-FFF2-40B4-BE49-F238E27FC236}">
                <a16:creationId xmlns:a16="http://schemas.microsoft.com/office/drawing/2014/main" id="{3D5D34F5-B5ED-5130-0735-10AE8BE8531C}"/>
              </a:ext>
            </a:extLst>
          </p:cNvPr>
          <p:cNvGrpSpPr/>
          <p:nvPr/>
        </p:nvGrpSpPr>
        <p:grpSpPr>
          <a:xfrm>
            <a:off x="9584764" y="3516779"/>
            <a:ext cx="1106661" cy="1283726"/>
            <a:chOff x="9569877" y="3612029"/>
            <a:chExt cx="1106661" cy="1283726"/>
          </a:xfrm>
        </p:grpSpPr>
        <p:sp>
          <p:nvSpPr>
            <p:cNvPr id="1051" name="Hexagon 1050">
              <a:extLst>
                <a:ext uri="{FF2B5EF4-FFF2-40B4-BE49-F238E27FC236}">
                  <a16:creationId xmlns:a16="http://schemas.microsoft.com/office/drawing/2014/main" id="{9507609F-167E-705A-B587-D6BBF4AAAFCD}"/>
                </a:ext>
              </a:extLst>
            </p:cNvPr>
            <p:cNvSpPr/>
            <p:nvPr/>
          </p:nvSpPr>
          <p:spPr>
            <a:xfrm rot="5400000">
              <a:off x="9576020" y="3782177"/>
              <a:ext cx="1094377" cy="943429"/>
            </a:xfrm>
            <a:prstGeom prst="hexagon">
              <a:avLst/>
            </a:prstGeom>
            <a:solidFill>
              <a:srgbClr val="007EB2"/>
            </a:solidFill>
            <a:ln>
              <a:noFill/>
            </a:ln>
            <a:effectLst>
              <a:outerShdw blurRad="114300" dist="88900" dir="2700000" sx="102000" sy="102000" algn="tl"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Hexagon 1061">
              <a:extLst>
                <a:ext uri="{FF2B5EF4-FFF2-40B4-BE49-F238E27FC236}">
                  <a16:creationId xmlns:a16="http://schemas.microsoft.com/office/drawing/2014/main" id="{A9205523-D880-2702-762C-9A1F1B236069}"/>
                </a:ext>
              </a:extLst>
            </p:cNvPr>
            <p:cNvSpPr/>
            <p:nvPr/>
          </p:nvSpPr>
          <p:spPr>
            <a:xfrm rot="5400000">
              <a:off x="9481345" y="3700561"/>
              <a:ext cx="1283726" cy="1106661"/>
            </a:xfrm>
            <a:prstGeom prst="hexagon">
              <a:avLst/>
            </a:prstGeom>
            <a:noFill/>
            <a:ln>
              <a:solidFill>
                <a:srgbClr val="007EB2"/>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6" name="Group 1075">
            <a:extLst>
              <a:ext uri="{FF2B5EF4-FFF2-40B4-BE49-F238E27FC236}">
                <a16:creationId xmlns:a16="http://schemas.microsoft.com/office/drawing/2014/main" id="{D97F898F-27BC-CF13-477B-B4BCF7F322B4}"/>
              </a:ext>
            </a:extLst>
          </p:cNvPr>
          <p:cNvGrpSpPr/>
          <p:nvPr/>
        </p:nvGrpSpPr>
        <p:grpSpPr>
          <a:xfrm flipV="1">
            <a:off x="4710046" y="2099067"/>
            <a:ext cx="1336009" cy="1107943"/>
            <a:chOff x="4710046" y="2327776"/>
            <a:chExt cx="1336009" cy="1107943"/>
          </a:xfrm>
        </p:grpSpPr>
        <p:cxnSp>
          <p:nvCxnSpPr>
            <p:cNvPr id="1067" name="Straight Connector 1066">
              <a:extLst>
                <a:ext uri="{FF2B5EF4-FFF2-40B4-BE49-F238E27FC236}">
                  <a16:creationId xmlns:a16="http://schemas.microsoft.com/office/drawing/2014/main" id="{CEF8305C-136D-9F0E-2B14-C59D12BE6E23}"/>
                </a:ext>
              </a:extLst>
            </p:cNvPr>
            <p:cNvCxnSpPr/>
            <p:nvPr/>
          </p:nvCxnSpPr>
          <p:spPr>
            <a:xfrm flipH="1">
              <a:off x="5375207" y="2871788"/>
              <a:ext cx="625542" cy="314325"/>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grpSp>
          <p:nvGrpSpPr>
            <p:cNvPr id="1075" name="Group 1074">
              <a:extLst>
                <a:ext uri="{FF2B5EF4-FFF2-40B4-BE49-F238E27FC236}">
                  <a16:creationId xmlns:a16="http://schemas.microsoft.com/office/drawing/2014/main" id="{055E9BCC-C2C1-978E-FAF5-DDC156C6FB9E}"/>
                </a:ext>
              </a:extLst>
            </p:cNvPr>
            <p:cNvGrpSpPr/>
            <p:nvPr/>
          </p:nvGrpSpPr>
          <p:grpSpPr>
            <a:xfrm>
              <a:off x="4710046" y="2327776"/>
              <a:ext cx="1336009" cy="1107943"/>
              <a:chOff x="4710046" y="2327776"/>
              <a:chExt cx="1336009" cy="1107943"/>
            </a:xfrm>
          </p:grpSpPr>
          <p:cxnSp>
            <p:nvCxnSpPr>
              <p:cNvPr id="1064" name="Straight Connector 1063">
                <a:extLst>
                  <a:ext uri="{FF2B5EF4-FFF2-40B4-BE49-F238E27FC236}">
                    <a16:creationId xmlns:a16="http://schemas.microsoft.com/office/drawing/2014/main" id="{1A5E9980-6077-4039-E873-D1409242A43D}"/>
                  </a:ext>
                </a:extLst>
              </p:cNvPr>
              <p:cNvCxnSpPr>
                <a:cxnSpLocks/>
              </p:cNvCxnSpPr>
              <p:nvPr/>
            </p:nvCxnSpPr>
            <p:spPr>
              <a:xfrm>
                <a:off x="5998368" y="2405715"/>
                <a:ext cx="0" cy="466073"/>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F349052F-2ADE-5CC3-472B-FEA2E2241EF3}"/>
                  </a:ext>
                </a:extLst>
              </p:cNvPr>
              <p:cNvCxnSpPr>
                <a:cxnSpLocks/>
              </p:cNvCxnSpPr>
              <p:nvPr/>
            </p:nvCxnSpPr>
            <p:spPr>
              <a:xfrm flipH="1" flipV="1">
                <a:off x="4750861" y="2871788"/>
                <a:ext cx="625542" cy="314325"/>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id="{17C9A2D5-6C27-534E-CB22-38271F064809}"/>
                  </a:ext>
                </a:extLst>
              </p:cNvPr>
              <p:cNvCxnSpPr>
                <a:cxnSpLocks/>
              </p:cNvCxnSpPr>
              <p:nvPr/>
            </p:nvCxnSpPr>
            <p:spPr>
              <a:xfrm>
                <a:off x="4750861" y="2405715"/>
                <a:ext cx="0" cy="466073"/>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61DCA48A-3613-6B92-B7E2-49A3760D419B}"/>
                  </a:ext>
                </a:extLst>
              </p:cNvPr>
              <p:cNvCxnSpPr>
                <a:cxnSpLocks/>
              </p:cNvCxnSpPr>
              <p:nvPr/>
            </p:nvCxnSpPr>
            <p:spPr>
              <a:xfrm>
                <a:off x="5375209" y="3183556"/>
                <a:ext cx="0" cy="182880"/>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sp>
            <p:nvSpPr>
              <p:cNvPr id="1072" name="Flowchart: Connector 1071">
                <a:extLst>
                  <a:ext uri="{FF2B5EF4-FFF2-40B4-BE49-F238E27FC236}">
                    <a16:creationId xmlns:a16="http://schemas.microsoft.com/office/drawing/2014/main" id="{B534FCE9-2CC4-8B3B-8F27-E6E38C9242B7}"/>
                  </a:ext>
                </a:extLst>
              </p:cNvPr>
              <p:cNvSpPr/>
              <p:nvPr/>
            </p:nvSpPr>
            <p:spPr>
              <a:xfrm>
                <a:off x="5954615" y="2327776"/>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Flowchart: Connector 1072">
                <a:extLst>
                  <a:ext uri="{FF2B5EF4-FFF2-40B4-BE49-F238E27FC236}">
                    <a16:creationId xmlns:a16="http://schemas.microsoft.com/office/drawing/2014/main" id="{6BD492C3-75F8-F2A5-99A9-ACF815E8900B}"/>
                  </a:ext>
                </a:extLst>
              </p:cNvPr>
              <p:cNvSpPr/>
              <p:nvPr/>
            </p:nvSpPr>
            <p:spPr>
              <a:xfrm>
                <a:off x="4710046" y="2327776"/>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Flowchart: Connector 1073">
                <a:extLst>
                  <a:ext uri="{FF2B5EF4-FFF2-40B4-BE49-F238E27FC236}">
                    <a16:creationId xmlns:a16="http://schemas.microsoft.com/office/drawing/2014/main" id="{D92615B0-C609-B039-21FB-6E293C3D4FEA}"/>
                  </a:ext>
                </a:extLst>
              </p:cNvPr>
              <p:cNvSpPr/>
              <p:nvPr/>
            </p:nvSpPr>
            <p:spPr>
              <a:xfrm>
                <a:off x="5329348" y="3344279"/>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77" name="Group 1076">
            <a:extLst>
              <a:ext uri="{FF2B5EF4-FFF2-40B4-BE49-F238E27FC236}">
                <a16:creationId xmlns:a16="http://schemas.microsoft.com/office/drawing/2014/main" id="{2DFD7E41-05B5-DDD5-EAEE-6FDE8588887B}"/>
              </a:ext>
            </a:extLst>
          </p:cNvPr>
          <p:cNvGrpSpPr/>
          <p:nvPr/>
        </p:nvGrpSpPr>
        <p:grpSpPr>
          <a:xfrm flipV="1">
            <a:off x="6624917" y="2067317"/>
            <a:ext cx="1336009" cy="1139693"/>
            <a:chOff x="4710046" y="2327776"/>
            <a:chExt cx="1336009" cy="1139693"/>
          </a:xfrm>
        </p:grpSpPr>
        <p:cxnSp>
          <p:nvCxnSpPr>
            <p:cNvPr id="1078" name="Straight Connector 1077">
              <a:extLst>
                <a:ext uri="{FF2B5EF4-FFF2-40B4-BE49-F238E27FC236}">
                  <a16:creationId xmlns:a16="http://schemas.microsoft.com/office/drawing/2014/main" id="{C03BB8CF-5BF4-42F3-C9B0-AD4D39BB180B}"/>
                </a:ext>
              </a:extLst>
            </p:cNvPr>
            <p:cNvCxnSpPr/>
            <p:nvPr/>
          </p:nvCxnSpPr>
          <p:spPr>
            <a:xfrm flipH="1">
              <a:off x="5375207" y="2871788"/>
              <a:ext cx="625542" cy="314325"/>
            </a:xfrm>
            <a:prstGeom prst="line">
              <a:avLst/>
            </a:prstGeom>
            <a:ln w="12700">
              <a:solidFill>
                <a:srgbClr val="8AC900"/>
              </a:solidFill>
            </a:ln>
          </p:spPr>
          <p:style>
            <a:lnRef idx="1">
              <a:schemeClr val="accent1"/>
            </a:lnRef>
            <a:fillRef idx="0">
              <a:schemeClr val="accent1"/>
            </a:fillRef>
            <a:effectRef idx="0">
              <a:schemeClr val="accent1"/>
            </a:effectRef>
            <a:fontRef idx="minor">
              <a:schemeClr val="tx1"/>
            </a:fontRef>
          </p:style>
        </p:cxnSp>
        <p:grpSp>
          <p:nvGrpSpPr>
            <p:cNvPr id="1079" name="Group 1078">
              <a:extLst>
                <a:ext uri="{FF2B5EF4-FFF2-40B4-BE49-F238E27FC236}">
                  <a16:creationId xmlns:a16="http://schemas.microsoft.com/office/drawing/2014/main" id="{55DE534B-96C1-E525-579B-CC9E699EE405}"/>
                </a:ext>
              </a:extLst>
            </p:cNvPr>
            <p:cNvGrpSpPr/>
            <p:nvPr/>
          </p:nvGrpSpPr>
          <p:grpSpPr>
            <a:xfrm>
              <a:off x="4710046" y="2327776"/>
              <a:ext cx="1336009" cy="1139693"/>
              <a:chOff x="4710046" y="2327776"/>
              <a:chExt cx="1336009" cy="1139693"/>
            </a:xfrm>
          </p:grpSpPr>
          <p:cxnSp>
            <p:nvCxnSpPr>
              <p:cNvPr id="1080" name="Straight Connector 1079">
                <a:extLst>
                  <a:ext uri="{FF2B5EF4-FFF2-40B4-BE49-F238E27FC236}">
                    <a16:creationId xmlns:a16="http://schemas.microsoft.com/office/drawing/2014/main" id="{34AF95F3-3EA4-0E20-3B77-7387B9C45859}"/>
                  </a:ext>
                </a:extLst>
              </p:cNvPr>
              <p:cNvCxnSpPr>
                <a:cxnSpLocks/>
              </p:cNvCxnSpPr>
              <p:nvPr/>
            </p:nvCxnSpPr>
            <p:spPr>
              <a:xfrm>
                <a:off x="5998368" y="2405715"/>
                <a:ext cx="0" cy="466073"/>
              </a:xfrm>
              <a:prstGeom prst="line">
                <a:avLst/>
              </a:prstGeom>
              <a:ln w="12700">
                <a:solidFill>
                  <a:srgbClr val="8AC900"/>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a:extLst>
                  <a:ext uri="{FF2B5EF4-FFF2-40B4-BE49-F238E27FC236}">
                    <a16:creationId xmlns:a16="http://schemas.microsoft.com/office/drawing/2014/main" id="{31C987CC-F648-71F5-0DD9-48C8B46D28E0}"/>
                  </a:ext>
                </a:extLst>
              </p:cNvPr>
              <p:cNvCxnSpPr>
                <a:cxnSpLocks/>
              </p:cNvCxnSpPr>
              <p:nvPr/>
            </p:nvCxnSpPr>
            <p:spPr>
              <a:xfrm flipH="1" flipV="1">
                <a:off x="4750861" y="2871788"/>
                <a:ext cx="625542" cy="314325"/>
              </a:xfrm>
              <a:prstGeom prst="line">
                <a:avLst/>
              </a:prstGeom>
              <a:ln w="12700">
                <a:solidFill>
                  <a:srgbClr val="8AC900"/>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a:extLst>
                  <a:ext uri="{FF2B5EF4-FFF2-40B4-BE49-F238E27FC236}">
                    <a16:creationId xmlns:a16="http://schemas.microsoft.com/office/drawing/2014/main" id="{C076E8BD-AD4D-F962-94A6-48685C3B2A3B}"/>
                  </a:ext>
                </a:extLst>
              </p:cNvPr>
              <p:cNvCxnSpPr>
                <a:cxnSpLocks/>
              </p:cNvCxnSpPr>
              <p:nvPr/>
            </p:nvCxnSpPr>
            <p:spPr>
              <a:xfrm>
                <a:off x="4750861" y="2405715"/>
                <a:ext cx="0" cy="466073"/>
              </a:xfrm>
              <a:prstGeom prst="line">
                <a:avLst/>
              </a:prstGeom>
              <a:ln w="12700">
                <a:solidFill>
                  <a:srgbClr val="8AC900"/>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BFDB8392-8FE1-19A3-325C-F96DCD4ABF5A}"/>
                  </a:ext>
                </a:extLst>
              </p:cNvPr>
              <p:cNvCxnSpPr>
                <a:cxnSpLocks/>
              </p:cNvCxnSpPr>
              <p:nvPr/>
            </p:nvCxnSpPr>
            <p:spPr>
              <a:xfrm>
                <a:off x="5375209" y="3183556"/>
                <a:ext cx="0" cy="182880"/>
              </a:xfrm>
              <a:prstGeom prst="line">
                <a:avLst/>
              </a:prstGeom>
              <a:ln w="12700">
                <a:solidFill>
                  <a:srgbClr val="8AC900"/>
                </a:solidFill>
              </a:ln>
            </p:spPr>
            <p:style>
              <a:lnRef idx="1">
                <a:schemeClr val="accent1"/>
              </a:lnRef>
              <a:fillRef idx="0">
                <a:schemeClr val="accent1"/>
              </a:fillRef>
              <a:effectRef idx="0">
                <a:schemeClr val="accent1"/>
              </a:effectRef>
              <a:fontRef idx="minor">
                <a:schemeClr val="tx1"/>
              </a:fontRef>
            </p:style>
          </p:cxnSp>
          <p:sp>
            <p:nvSpPr>
              <p:cNvPr id="1084" name="Flowchart: Connector 1083">
                <a:extLst>
                  <a:ext uri="{FF2B5EF4-FFF2-40B4-BE49-F238E27FC236}">
                    <a16:creationId xmlns:a16="http://schemas.microsoft.com/office/drawing/2014/main" id="{C5C5B54C-99BC-2DC6-AD76-7B541DB776E9}"/>
                  </a:ext>
                </a:extLst>
              </p:cNvPr>
              <p:cNvSpPr/>
              <p:nvPr/>
            </p:nvSpPr>
            <p:spPr>
              <a:xfrm>
                <a:off x="5954615" y="2327776"/>
                <a:ext cx="91440" cy="91440"/>
              </a:xfrm>
              <a:prstGeom prst="flowChartConnector">
                <a:avLst/>
              </a:prstGeom>
              <a:solidFill>
                <a:schemeClr val="bg1"/>
              </a:solidFill>
              <a:ln>
                <a:solidFill>
                  <a:srgbClr val="8AC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Flowchart: Connector 1084">
                <a:extLst>
                  <a:ext uri="{FF2B5EF4-FFF2-40B4-BE49-F238E27FC236}">
                    <a16:creationId xmlns:a16="http://schemas.microsoft.com/office/drawing/2014/main" id="{D9E4466D-2FB3-57C3-0FB2-772C66DE1E53}"/>
                  </a:ext>
                </a:extLst>
              </p:cNvPr>
              <p:cNvSpPr/>
              <p:nvPr/>
            </p:nvSpPr>
            <p:spPr>
              <a:xfrm>
                <a:off x="4710046" y="2327776"/>
                <a:ext cx="91440" cy="91440"/>
              </a:xfrm>
              <a:prstGeom prst="flowChartConnector">
                <a:avLst/>
              </a:prstGeom>
              <a:solidFill>
                <a:schemeClr val="bg1"/>
              </a:solidFill>
              <a:ln>
                <a:solidFill>
                  <a:srgbClr val="8AC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Flowchart: Connector 1085">
                <a:extLst>
                  <a:ext uri="{FF2B5EF4-FFF2-40B4-BE49-F238E27FC236}">
                    <a16:creationId xmlns:a16="http://schemas.microsoft.com/office/drawing/2014/main" id="{BAB3CFBB-D733-0413-29C6-9B5D3DCC5FE8}"/>
                  </a:ext>
                </a:extLst>
              </p:cNvPr>
              <p:cNvSpPr/>
              <p:nvPr/>
            </p:nvSpPr>
            <p:spPr>
              <a:xfrm>
                <a:off x="5329348" y="3376029"/>
                <a:ext cx="91440" cy="91440"/>
              </a:xfrm>
              <a:prstGeom prst="flowChartConnector">
                <a:avLst/>
              </a:prstGeom>
              <a:solidFill>
                <a:schemeClr val="bg1"/>
              </a:solidFill>
              <a:ln>
                <a:solidFill>
                  <a:srgbClr val="8AC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48" name="Straight Connector 2047">
            <a:extLst>
              <a:ext uri="{FF2B5EF4-FFF2-40B4-BE49-F238E27FC236}">
                <a16:creationId xmlns:a16="http://schemas.microsoft.com/office/drawing/2014/main" id="{D285A425-42F6-FE94-9506-FADCDFD56266}"/>
              </a:ext>
            </a:extLst>
          </p:cNvPr>
          <p:cNvCxnSpPr/>
          <p:nvPr/>
        </p:nvCxnSpPr>
        <p:spPr>
          <a:xfrm flipH="1" flipV="1">
            <a:off x="9192702" y="2348673"/>
            <a:ext cx="625542" cy="314325"/>
          </a:xfrm>
          <a:prstGeom prst="line">
            <a:avLst/>
          </a:prstGeom>
          <a:ln w="12700">
            <a:solidFill>
              <a:srgbClr val="098E92"/>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6C886E1F-C663-0F04-91D0-641389372FEB}"/>
              </a:ext>
            </a:extLst>
          </p:cNvPr>
          <p:cNvCxnSpPr>
            <a:cxnSpLocks/>
          </p:cNvCxnSpPr>
          <p:nvPr/>
        </p:nvCxnSpPr>
        <p:spPr>
          <a:xfrm flipV="1">
            <a:off x="9815863" y="2662998"/>
            <a:ext cx="0" cy="466073"/>
          </a:xfrm>
          <a:prstGeom prst="line">
            <a:avLst/>
          </a:prstGeom>
          <a:ln w="12700">
            <a:solidFill>
              <a:srgbClr val="098E92"/>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76A11F02-46F0-868E-5C3B-51425BD37D5E}"/>
              </a:ext>
            </a:extLst>
          </p:cNvPr>
          <p:cNvCxnSpPr>
            <a:cxnSpLocks/>
          </p:cNvCxnSpPr>
          <p:nvPr/>
        </p:nvCxnSpPr>
        <p:spPr>
          <a:xfrm flipH="1">
            <a:off x="8568356" y="2348673"/>
            <a:ext cx="625542" cy="314325"/>
          </a:xfrm>
          <a:prstGeom prst="line">
            <a:avLst/>
          </a:prstGeom>
          <a:ln w="12700">
            <a:solidFill>
              <a:srgbClr val="098E92"/>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C6F72417-56BE-6A70-3162-CB500B970B0F}"/>
              </a:ext>
            </a:extLst>
          </p:cNvPr>
          <p:cNvCxnSpPr>
            <a:cxnSpLocks/>
          </p:cNvCxnSpPr>
          <p:nvPr/>
        </p:nvCxnSpPr>
        <p:spPr>
          <a:xfrm flipV="1">
            <a:off x="8568356" y="2662998"/>
            <a:ext cx="0" cy="466073"/>
          </a:xfrm>
          <a:prstGeom prst="line">
            <a:avLst/>
          </a:prstGeom>
          <a:ln w="12700">
            <a:solidFill>
              <a:srgbClr val="098E92"/>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5C6C8BEF-A56A-3DA2-A372-CCA7E5B9D8F8}"/>
              </a:ext>
            </a:extLst>
          </p:cNvPr>
          <p:cNvCxnSpPr>
            <a:cxnSpLocks/>
          </p:cNvCxnSpPr>
          <p:nvPr/>
        </p:nvCxnSpPr>
        <p:spPr>
          <a:xfrm flipV="1">
            <a:off x="9192704" y="2163582"/>
            <a:ext cx="0" cy="182880"/>
          </a:xfrm>
          <a:prstGeom prst="line">
            <a:avLst/>
          </a:prstGeom>
          <a:ln w="12700">
            <a:solidFill>
              <a:srgbClr val="098E92"/>
            </a:solidFill>
          </a:ln>
        </p:spPr>
        <p:style>
          <a:lnRef idx="1">
            <a:schemeClr val="accent1"/>
          </a:lnRef>
          <a:fillRef idx="0">
            <a:schemeClr val="accent1"/>
          </a:fillRef>
          <a:effectRef idx="0">
            <a:schemeClr val="accent1"/>
          </a:effectRef>
          <a:fontRef idx="minor">
            <a:schemeClr val="tx1"/>
          </a:fontRef>
        </p:style>
      </p:cxnSp>
      <p:sp>
        <p:nvSpPr>
          <p:cNvPr id="2054" name="Flowchart: Connector 2053">
            <a:extLst>
              <a:ext uri="{FF2B5EF4-FFF2-40B4-BE49-F238E27FC236}">
                <a16:creationId xmlns:a16="http://schemas.microsoft.com/office/drawing/2014/main" id="{158F755A-C033-5BEC-5E41-D75A2404DA19}"/>
              </a:ext>
            </a:extLst>
          </p:cNvPr>
          <p:cNvSpPr/>
          <p:nvPr/>
        </p:nvSpPr>
        <p:spPr>
          <a:xfrm flipV="1">
            <a:off x="9772110" y="3115570"/>
            <a:ext cx="91440" cy="91440"/>
          </a:xfrm>
          <a:prstGeom prst="flowChartConnector">
            <a:avLst/>
          </a:prstGeom>
          <a:solidFill>
            <a:schemeClr val="bg1"/>
          </a:solidFill>
          <a:ln>
            <a:solidFill>
              <a:srgbClr val="098E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Flowchart: Connector 2054">
            <a:extLst>
              <a:ext uri="{FF2B5EF4-FFF2-40B4-BE49-F238E27FC236}">
                <a16:creationId xmlns:a16="http://schemas.microsoft.com/office/drawing/2014/main" id="{EF773F44-F75A-DFF0-A5EE-B548404C2946}"/>
              </a:ext>
            </a:extLst>
          </p:cNvPr>
          <p:cNvSpPr/>
          <p:nvPr/>
        </p:nvSpPr>
        <p:spPr>
          <a:xfrm flipV="1">
            <a:off x="8527541" y="3115570"/>
            <a:ext cx="91440" cy="91440"/>
          </a:xfrm>
          <a:prstGeom prst="flowChartConnector">
            <a:avLst/>
          </a:prstGeom>
          <a:solidFill>
            <a:schemeClr val="bg1"/>
          </a:solidFill>
          <a:ln>
            <a:solidFill>
              <a:srgbClr val="098E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Flowchart: Connector 2055">
            <a:extLst>
              <a:ext uri="{FF2B5EF4-FFF2-40B4-BE49-F238E27FC236}">
                <a16:creationId xmlns:a16="http://schemas.microsoft.com/office/drawing/2014/main" id="{CE30A81A-016D-5F9A-DB34-E6B308887AEB}"/>
              </a:ext>
            </a:extLst>
          </p:cNvPr>
          <p:cNvSpPr/>
          <p:nvPr/>
        </p:nvSpPr>
        <p:spPr>
          <a:xfrm flipV="1">
            <a:off x="9146843" y="2081599"/>
            <a:ext cx="91440" cy="91440"/>
          </a:xfrm>
          <a:prstGeom prst="flowChartConnector">
            <a:avLst/>
          </a:prstGeom>
          <a:solidFill>
            <a:schemeClr val="bg1"/>
          </a:solidFill>
          <a:ln>
            <a:solidFill>
              <a:srgbClr val="098E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AF0CBCE5-46BB-6358-CDFD-4173CF52B249}"/>
              </a:ext>
            </a:extLst>
          </p:cNvPr>
          <p:cNvCxnSpPr/>
          <p:nvPr/>
        </p:nvCxnSpPr>
        <p:spPr>
          <a:xfrm flipH="1" flipV="1">
            <a:off x="11110844" y="2348673"/>
            <a:ext cx="625542" cy="314325"/>
          </a:xfrm>
          <a:prstGeom prst="line">
            <a:avLst/>
          </a:prstGeom>
          <a:ln w="12700">
            <a:solidFill>
              <a:srgbClr val="4D52A6"/>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DDBC5D73-409C-D3C6-A8D9-99EF671B5E4D}"/>
              </a:ext>
            </a:extLst>
          </p:cNvPr>
          <p:cNvCxnSpPr>
            <a:cxnSpLocks/>
          </p:cNvCxnSpPr>
          <p:nvPr/>
        </p:nvCxnSpPr>
        <p:spPr>
          <a:xfrm flipV="1">
            <a:off x="11734005" y="2662998"/>
            <a:ext cx="0" cy="466073"/>
          </a:xfrm>
          <a:prstGeom prst="line">
            <a:avLst/>
          </a:prstGeom>
          <a:ln w="12700">
            <a:solidFill>
              <a:srgbClr val="4D52A6"/>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061B800-222D-DB76-C5C1-82352BD48E4F}"/>
              </a:ext>
            </a:extLst>
          </p:cNvPr>
          <p:cNvCxnSpPr>
            <a:cxnSpLocks/>
          </p:cNvCxnSpPr>
          <p:nvPr/>
        </p:nvCxnSpPr>
        <p:spPr>
          <a:xfrm flipH="1">
            <a:off x="10486498" y="2348673"/>
            <a:ext cx="625542" cy="314325"/>
          </a:xfrm>
          <a:prstGeom prst="line">
            <a:avLst/>
          </a:prstGeom>
          <a:ln w="12700">
            <a:solidFill>
              <a:srgbClr val="4D52A6"/>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309D535A-C15A-EC45-CCCD-35BB1E035FDB}"/>
              </a:ext>
            </a:extLst>
          </p:cNvPr>
          <p:cNvCxnSpPr>
            <a:cxnSpLocks/>
          </p:cNvCxnSpPr>
          <p:nvPr/>
        </p:nvCxnSpPr>
        <p:spPr>
          <a:xfrm flipV="1">
            <a:off x="10486498" y="2662998"/>
            <a:ext cx="0" cy="466073"/>
          </a:xfrm>
          <a:prstGeom prst="line">
            <a:avLst/>
          </a:prstGeom>
          <a:ln w="12700">
            <a:solidFill>
              <a:srgbClr val="4D52A6"/>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C7191D37-D32C-2508-DE90-B14FE3FB6F3F}"/>
              </a:ext>
            </a:extLst>
          </p:cNvPr>
          <p:cNvCxnSpPr>
            <a:cxnSpLocks/>
          </p:cNvCxnSpPr>
          <p:nvPr/>
        </p:nvCxnSpPr>
        <p:spPr>
          <a:xfrm flipV="1">
            <a:off x="11110846" y="2173118"/>
            <a:ext cx="0" cy="182880"/>
          </a:xfrm>
          <a:prstGeom prst="line">
            <a:avLst/>
          </a:prstGeom>
          <a:ln w="12700">
            <a:solidFill>
              <a:srgbClr val="4D52A6"/>
            </a:solidFill>
          </a:ln>
        </p:spPr>
        <p:style>
          <a:lnRef idx="1">
            <a:schemeClr val="accent1"/>
          </a:lnRef>
          <a:fillRef idx="0">
            <a:schemeClr val="accent1"/>
          </a:fillRef>
          <a:effectRef idx="0">
            <a:schemeClr val="accent1"/>
          </a:effectRef>
          <a:fontRef idx="minor">
            <a:schemeClr val="tx1"/>
          </a:fontRef>
        </p:style>
      </p:cxnSp>
      <p:sp>
        <p:nvSpPr>
          <p:cNvPr id="2070" name="Flowchart: Connector 2069">
            <a:extLst>
              <a:ext uri="{FF2B5EF4-FFF2-40B4-BE49-F238E27FC236}">
                <a16:creationId xmlns:a16="http://schemas.microsoft.com/office/drawing/2014/main" id="{08A4C1CC-3F20-5F30-0330-D91FB60C4E7F}"/>
              </a:ext>
            </a:extLst>
          </p:cNvPr>
          <p:cNvSpPr/>
          <p:nvPr/>
        </p:nvSpPr>
        <p:spPr>
          <a:xfrm flipV="1">
            <a:off x="11690252" y="3115570"/>
            <a:ext cx="91440" cy="91440"/>
          </a:xfrm>
          <a:prstGeom prst="flowChartConnector">
            <a:avLst/>
          </a:prstGeom>
          <a:solidFill>
            <a:schemeClr val="bg1"/>
          </a:solidFill>
          <a:ln>
            <a:solidFill>
              <a:srgbClr val="4D52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Flowchart: Connector 2070">
            <a:extLst>
              <a:ext uri="{FF2B5EF4-FFF2-40B4-BE49-F238E27FC236}">
                <a16:creationId xmlns:a16="http://schemas.microsoft.com/office/drawing/2014/main" id="{B45BD5A0-9183-07A0-DFF4-8FA9D125F319}"/>
              </a:ext>
            </a:extLst>
          </p:cNvPr>
          <p:cNvSpPr/>
          <p:nvPr/>
        </p:nvSpPr>
        <p:spPr>
          <a:xfrm flipV="1">
            <a:off x="10445683" y="3115570"/>
            <a:ext cx="91440" cy="91440"/>
          </a:xfrm>
          <a:prstGeom prst="flowChartConnector">
            <a:avLst/>
          </a:prstGeom>
          <a:solidFill>
            <a:schemeClr val="bg1"/>
          </a:solidFill>
          <a:ln>
            <a:solidFill>
              <a:srgbClr val="4D52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Flowchart: Connector 2071">
            <a:extLst>
              <a:ext uri="{FF2B5EF4-FFF2-40B4-BE49-F238E27FC236}">
                <a16:creationId xmlns:a16="http://schemas.microsoft.com/office/drawing/2014/main" id="{882595CB-B230-0DF6-6C96-17487F558680}"/>
              </a:ext>
            </a:extLst>
          </p:cNvPr>
          <p:cNvSpPr/>
          <p:nvPr/>
        </p:nvSpPr>
        <p:spPr>
          <a:xfrm flipV="1">
            <a:off x="11064985" y="2091135"/>
            <a:ext cx="91440" cy="91440"/>
          </a:xfrm>
          <a:prstGeom prst="flowChartConnector">
            <a:avLst/>
          </a:prstGeom>
          <a:solidFill>
            <a:schemeClr val="bg1"/>
          </a:solidFill>
          <a:ln>
            <a:solidFill>
              <a:srgbClr val="4D52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7" name="Straight Connector 2076">
            <a:extLst>
              <a:ext uri="{FF2B5EF4-FFF2-40B4-BE49-F238E27FC236}">
                <a16:creationId xmlns:a16="http://schemas.microsoft.com/office/drawing/2014/main" id="{4A818990-E9E9-5DE9-381F-09F3FCCF89E0}"/>
              </a:ext>
            </a:extLst>
          </p:cNvPr>
          <p:cNvCxnSpPr/>
          <p:nvPr/>
        </p:nvCxnSpPr>
        <p:spPr>
          <a:xfrm flipH="1">
            <a:off x="6340242" y="4536143"/>
            <a:ext cx="625542" cy="314325"/>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816719F4-4F9C-D15D-C4D7-6C4089380BD0}"/>
              </a:ext>
            </a:extLst>
          </p:cNvPr>
          <p:cNvCxnSpPr>
            <a:cxnSpLocks/>
          </p:cNvCxnSpPr>
          <p:nvPr/>
        </p:nvCxnSpPr>
        <p:spPr>
          <a:xfrm>
            <a:off x="6963403" y="4070070"/>
            <a:ext cx="0" cy="466073"/>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A6D12B6E-86ED-5582-DD64-15C78384EAF7}"/>
              </a:ext>
            </a:extLst>
          </p:cNvPr>
          <p:cNvCxnSpPr>
            <a:cxnSpLocks/>
          </p:cNvCxnSpPr>
          <p:nvPr/>
        </p:nvCxnSpPr>
        <p:spPr>
          <a:xfrm flipH="1" flipV="1">
            <a:off x="5715896" y="4536143"/>
            <a:ext cx="625542" cy="314325"/>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CF031725-4CB7-85A6-F960-E4287E91391B}"/>
              </a:ext>
            </a:extLst>
          </p:cNvPr>
          <p:cNvCxnSpPr>
            <a:cxnSpLocks/>
          </p:cNvCxnSpPr>
          <p:nvPr/>
        </p:nvCxnSpPr>
        <p:spPr>
          <a:xfrm>
            <a:off x="5715896" y="4070070"/>
            <a:ext cx="0" cy="466073"/>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C6D42DC8-F493-2544-93D7-DB9A6BFACF6A}"/>
              </a:ext>
            </a:extLst>
          </p:cNvPr>
          <p:cNvCxnSpPr>
            <a:cxnSpLocks/>
          </p:cNvCxnSpPr>
          <p:nvPr/>
        </p:nvCxnSpPr>
        <p:spPr>
          <a:xfrm>
            <a:off x="6340244" y="4850468"/>
            <a:ext cx="0" cy="182880"/>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sp>
        <p:nvSpPr>
          <p:cNvPr id="2083" name="Flowchart: Connector 2082">
            <a:extLst>
              <a:ext uri="{FF2B5EF4-FFF2-40B4-BE49-F238E27FC236}">
                <a16:creationId xmlns:a16="http://schemas.microsoft.com/office/drawing/2014/main" id="{6E047CED-A2C4-B163-36BF-BD7860D81E1E}"/>
              </a:ext>
            </a:extLst>
          </p:cNvPr>
          <p:cNvSpPr/>
          <p:nvPr/>
        </p:nvSpPr>
        <p:spPr>
          <a:xfrm>
            <a:off x="6919650" y="3992131"/>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Flowchart: Connector 2083">
            <a:extLst>
              <a:ext uri="{FF2B5EF4-FFF2-40B4-BE49-F238E27FC236}">
                <a16:creationId xmlns:a16="http://schemas.microsoft.com/office/drawing/2014/main" id="{8B35665B-6800-BF6D-2AD7-20EFAE9637DA}"/>
              </a:ext>
            </a:extLst>
          </p:cNvPr>
          <p:cNvSpPr/>
          <p:nvPr/>
        </p:nvSpPr>
        <p:spPr>
          <a:xfrm>
            <a:off x="5675081" y="3992131"/>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Flowchart: Connector 2084">
            <a:extLst>
              <a:ext uri="{FF2B5EF4-FFF2-40B4-BE49-F238E27FC236}">
                <a16:creationId xmlns:a16="http://schemas.microsoft.com/office/drawing/2014/main" id="{409D3B7A-32E5-3824-529D-D998B56FA465}"/>
              </a:ext>
            </a:extLst>
          </p:cNvPr>
          <p:cNvSpPr/>
          <p:nvPr/>
        </p:nvSpPr>
        <p:spPr>
          <a:xfrm>
            <a:off x="6294383" y="5017524"/>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7" name="Straight Connector 2086">
            <a:extLst>
              <a:ext uri="{FF2B5EF4-FFF2-40B4-BE49-F238E27FC236}">
                <a16:creationId xmlns:a16="http://schemas.microsoft.com/office/drawing/2014/main" id="{E5725A98-E343-E04B-B8A9-BC7D3A50BE72}"/>
              </a:ext>
            </a:extLst>
          </p:cNvPr>
          <p:cNvCxnSpPr/>
          <p:nvPr/>
        </p:nvCxnSpPr>
        <p:spPr>
          <a:xfrm flipH="1">
            <a:off x="8245917" y="4536143"/>
            <a:ext cx="625542" cy="314325"/>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C24C668E-7445-E2A4-86F2-20C898106F8E}"/>
              </a:ext>
            </a:extLst>
          </p:cNvPr>
          <p:cNvCxnSpPr>
            <a:cxnSpLocks/>
          </p:cNvCxnSpPr>
          <p:nvPr/>
        </p:nvCxnSpPr>
        <p:spPr>
          <a:xfrm>
            <a:off x="8869078" y="4070070"/>
            <a:ext cx="0" cy="466073"/>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0EBEF272-98BA-DDC6-D53D-CFCE2DCF32AE}"/>
              </a:ext>
            </a:extLst>
          </p:cNvPr>
          <p:cNvCxnSpPr>
            <a:cxnSpLocks/>
          </p:cNvCxnSpPr>
          <p:nvPr/>
        </p:nvCxnSpPr>
        <p:spPr>
          <a:xfrm flipH="1" flipV="1">
            <a:off x="7621571" y="4536143"/>
            <a:ext cx="625542" cy="314325"/>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E757B48D-4950-9427-A710-8A97ECEC1078}"/>
              </a:ext>
            </a:extLst>
          </p:cNvPr>
          <p:cNvCxnSpPr>
            <a:cxnSpLocks/>
          </p:cNvCxnSpPr>
          <p:nvPr/>
        </p:nvCxnSpPr>
        <p:spPr>
          <a:xfrm>
            <a:off x="7621571" y="4070070"/>
            <a:ext cx="0" cy="466073"/>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CD8B6FE1-830A-B4D9-4EF7-C4849C4C24FB}"/>
              </a:ext>
            </a:extLst>
          </p:cNvPr>
          <p:cNvCxnSpPr>
            <a:cxnSpLocks/>
          </p:cNvCxnSpPr>
          <p:nvPr/>
        </p:nvCxnSpPr>
        <p:spPr>
          <a:xfrm>
            <a:off x="8245919" y="4850468"/>
            <a:ext cx="0" cy="182880"/>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sp>
        <p:nvSpPr>
          <p:cNvPr id="2093" name="Flowchart: Connector 2092">
            <a:extLst>
              <a:ext uri="{FF2B5EF4-FFF2-40B4-BE49-F238E27FC236}">
                <a16:creationId xmlns:a16="http://schemas.microsoft.com/office/drawing/2014/main" id="{3E5D461B-0F72-3FE2-4A5B-A184F151FD6C}"/>
              </a:ext>
            </a:extLst>
          </p:cNvPr>
          <p:cNvSpPr/>
          <p:nvPr/>
        </p:nvSpPr>
        <p:spPr>
          <a:xfrm>
            <a:off x="8825325" y="3992131"/>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Flowchart: Connector 2093">
            <a:extLst>
              <a:ext uri="{FF2B5EF4-FFF2-40B4-BE49-F238E27FC236}">
                <a16:creationId xmlns:a16="http://schemas.microsoft.com/office/drawing/2014/main" id="{2982D501-E7C4-C222-1708-CABC48C3DDAE}"/>
              </a:ext>
            </a:extLst>
          </p:cNvPr>
          <p:cNvSpPr/>
          <p:nvPr/>
        </p:nvSpPr>
        <p:spPr>
          <a:xfrm>
            <a:off x="7580756" y="3992131"/>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Flowchart: Connector 2094">
            <a:extLst>
              <a:ext uri="{FF2B5EF4-FFF2-40B4-BE49-F238E27FC236}">
                <a16:creationId xmlns:a16="http://schemas.microsoft.com/office/drawing/2014/main" id="{8582270B-5865-6ADC-82AB-868226048148}"/>
              </a:ext>
            </a:extLst>
          </p:cNvPr>
          <p:cNvSpPr/>
          <p:nvPr/>
        </p:nvSpPr>
        <p:spPr>
          <a:xfrm>
            <a:off x="8200058" y="5017524"/>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7" name="Straight Connector 2096">
            <a:extLst>
              <a:ext uri="{FF2B5EF4-FFF2-40B4-BE49-F238E27FC236}">
                <a16:creationId xmlns:a16="http://schemas.microsoft.com/office/drawing/2014/main" id="{A3B57049-5273-BDB0-95AA-67D3E3943698}"/>
              </a:ext>
            </a:extLst>
          </p:cNvPr>
          <p:cNvCxnSpPr/>
          <p:nvPr/>
        </p:nvCxnSpPr>
        <p:spPr>
          <a:xfrm flipH="1">
            <a:off x="10135251" y="4536143"/>
            <a:ext cx="625542" cy="314325"/>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2F898E75-B6C3-C049-4458-51D2949860F9}"/>
              </a:ext>
            </a:extLst>
          </p:cNvPr>
          <p:cNvCxnSpPr>
            <a:cxnSpLocks/>
          </p:cNvCxnSpPr>
          <p:nvPr/>
        </p:nvCxnSpPr>
        <p:spPr>
          <a:xfrm>
            <a:off x="10758412" y="4070070"/>
            <a:ext cx="0" cy="466073"/>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39162A8A-86A8-7C3B-7B65-A40FF227503D}"/>
              </a:ext>
            </a:extLst>
          </p:cNvPr>
          <p:cNvCxnSpPr>
            <a:cxnSpLocks/>
          </p:cNvCxnSpPr>
          <p:nvPr/>
        </p:nvCxnSpPr>
        <p:spPr>
          <a:xfrm flipH="1" flipV="1">
            <a:off x="9510905" y="4536143"/>
            <a:ext cx="625542" cy="314325"/>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BCDE7049-463B-7F7B-77F6-2731CA1761C2}"/>
              </a:ext>
            </a:extLst>
          </p:cNvPr>
          <p:cNvCxnSpPr>
            <a:cxnSpLocks/>
          </p:cNvCxnSpPr>
          <p:nvPr/>
        </p:nvCxnSpPr>
        <p:spPr>
          <a:xfrm>
            <a:off x="9510905" y="4070070"/>
            <a:ext cx="0" cy="466073"/>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0C1F11A2-5694-6E6D-5D2F-4B1280C91139}"/>
              </a:ext>
            </a:extLst>
          </p:cNvPr>
          <p:cNvCxnSpPr>
            <a:cxnSpLocks/>
          </p:cNvCxnSpPr>
          <p:nvPr/>
        </p:nvCxnSpPr>
        <p:spPr>
          <a:xfrm>
            <a:off x="10135253" y="4850468"/>
            <a:ext cx="0" cy="182880"/>
          </a:xfrm>
          <a:prstGeom prst="line">
            <a:avLst/>
          </a:prstGeom>
          <a:ln w="12700">
            <a:solidFill>
              <a:srgbClr val="FF5D2E"/>
            </a:solidFill>
          </a:ln>
        </p:spPr>
        <p:style>
          <a:lnRef idx="1">
            <a:schemeClr val="accent1"/>
          </a:lnRef>
          <a:fillRef idx="0">
            <a:schemeClr val="accent1"/>
          </a:fillRef>
          <a:effectRef idx="0">
            <a:schemeClr val="accent1"/>
          </a:effectRef>
          <a:fontRef idx="minor">
            <a:schemeClr val="tx1"/>
          </a:fontRef>
        </p:style>
      </p:cxnSp>
      <p:sp>
        <p:nvSpPr>
          <p:cNvPr id="2103" name="Flowchart: Connector 2102">
            <a:extLst>
              <a:ext uri="{FF2B5EF4-FFF2-40B4-BE49-F238E27FC236}">
                <a16:creationId xmlns:a16="http://schemas.microsoft.com/office/drawing/2014/main" id="{A35DC8D1-5641-3948-C3D9-1EA124F7CE35}"/>
              </a:ext>
            </a:extLst>
          </p:cNvPr>
          <p:cNvSpPr/>
          <p:nvPr/>
        </p:nvSpPr>
        <p:spPr>
          <a:xfrm>
            <a:off x="10714659" y="3992131"/>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4" name="Flowchart: Connector 2103">
            <a:extLst>
              <a:ext uri="{FF2B5EF4-FFF2-40B4-BE49-F238E27FC236}">
                <a16:creationId xmlns:a16="http://schemas.microsoft.com/office/drawing/2014/main" id="{AAEF0AF9-1183-1FEA-3E38-3400D261BB15}"/>
              </a:ext>
            </a:extLst>
          </p:cNvPr>
          <p:cNvSpPr/>
          <p:nvPr/>
        </p:nvSpPr>
        <p:spPr>
          <a:xfrm>
            <a:off x="9470090" y="3992131"/>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5" name="Flowchart: Connector 2104">
            <a:extLst>
              <a:ext uri="{FF2B5EF4-FFF2-40B4-BE49-F238E27FC236}">
                <a16:creationId xmlns:a16="http://schemas.microsoft.com/office/drawing/2014/main" id="{A1D22F97-C119-A1A1-2213-3C042542E35B}"/>
              </a:ext>
            </a:extLst>
          </p:cNvPr>
          <p:cNvSpPr/>
          <p:nvPr/>
        </p:nvSpPr>
        <p:spPr>
          <a:xfrm>
            <a:off x="10089392" y="5017524"/>
            <a:ext cx="91440" cy="91440"/>
          </a:xfrm>
          <a:prstGeom prst="flowChartConnector">
            <a:avLst/>
          </a:prstGeom>
          <a:solidFill>
            <a:schemeClr val="bg1"/>
          </a:solidFill>
          <a:ln>
            <a:solidFill>
              <a:srgbClr val="FF5D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9" name="Group 2108">
            <a:extLst>
              <a:ext uri="{FF2B5EF4-FFF2-40B4-BE49-F238E27FC236}">
                <a16:creationId xmlns:a16="http://schemas.microsoft.com/office/drawing/2014/main" id="{F87341AB-065D-8677-6486-F107F1D44BD2}"/>
              </a:ext>
            </a:extLst>
          </p:cNvPr>
          <p:cNvGrpSpPr/>
          <p:nvPr/>
        </p:nvGrpSpPr>
        <p:grpSpPr>
          <a:xfrm>
            <a:off x="5020219" y="2718323"/>
            <a:ext cx="715663" cy="715663"/>
            <a:chOff x="5020219" y="2108723"/>
            <a:chExt cx="715663" cy="715663"/>
          </a:xfrm>
        </p:grpSpPr>
        <p:sp>
          <p:nvSpPr>
            <p:cNvPr id="2106" name="Flowchart: Connector 2105">
              <a:extLst>
                <a:ext uri="{FF2B5EF4-FFF2-40B4-BE49-F238E27FC236}">
                  <a16:creationId xmlns:a16="http://schemas.microsoft.com/office/drawing/2014/main" id="{B18815AB-1A97-1B80-18AF-B3C28827B9D1}"/>
                </a:ext>
              </a:extLst>
            </p:cNvPr>
            <p:cNvSpPr/>
            <p:nvPr/>
          </p:nvSpPr>
          <p:spPr>
            <a:xfrm>
              <a:off x="5020219" y="2108723"/>
              <a:ext cx="715663" cy="715663"/>
            </a:xfrm>
            <a:prstGeom prst="flowChartConnector">
              <a:avLst/>
            </a:prstGeom>
            <a:solidFill>
              <a:schemeClr val="bg1"/>
            </a:solidFill>
            <a:ln>
              <a:noFill/>
            </a:ln>
            <a:effectLst>
              <a:outerShdw blurRad="762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Flowchart: Connector 2106">
              <a:extLst>
                <a:ext uri="{FF2B5EF4-FFF2-40B4-BE49-F238E27FC236}">
                  <a16:creationId xmlns:a16="http://schemas.microsoft.com/office/drawing/2014/main" id="{D1053125-3FF2-9BD3-3839-377DDC4C429F}"/>
                </a:ext>
              </a:extLst>
            </p:cNvPr>
            <p:cNvSpPr/>
            <p:nvPr/>
          </p:nvSpPr>
          <p:spPr>
            <a:xfrm>
              <a:off x="5038212" y="2126716"/>
              <a:ext cx="679676" cy="679676"/>
            </a:xfrm>
            <a:prstGeom prst="flowChartConnector">
              <a:avLst/>
            </a:prstGeom>
            <a:noFill/>
            <a:ln>
              <a:solidFill>
                <a:schemeClr val="tx1"/>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10" name="Group 2109">
            <a:extLst>
              <a:ext uri="{FF2B5EF4-FFF2-40B4-BE49-F238E27FC236}">
                <a16:creationId xmlns:a16="http://schemas.microsoft.com/office/drawing/2014/main" id="{F5AD1ADC-50DD-9D63-D071-8E8D6CBEE4DB}"/>
              </a:ext>
            </a:extLst>
          </p:cNvPr>
          <p:cNvGrpSpPr/>
          <p:nvPr/>
        </p:nvGrpSpPr>
        <p:grpSpPr>
          <a:xfrm>
            <a:off x="6928240" y="2711566"/>
            <a:ext cx="715663" cy="715663"/>
            <a:chOff x="5020219" y="2108723"/>
            <a:chExt cx="715663" cy="715663"/>
          </a:xfrm>
        </p:grpSpPr>
        <p:sp>
          <p:nvSpPr>
            <p:cNvPr id="2111" name="Flowchart: Connector 2110">
              <a:extLst>
                <a:ext uri="{FF2B5EF4-FFF2-40B4-BE49-F238E27FC236}">
                  <a16:creationId xmlns:a16="http://schemas.microsoft.com/office/drawing/2014/main" id="{55F21D70-AD00-024D-8494-E41CC589268F}"/>
                </a:ext>
              </a:extLst>
            </p:cNvPr>
            <p:cNvSpPr/>
            <p:nvPr/>
          </p:nvSpPr>
          <p:spPr>
            <a:xfrm>
              <a:off x="5020219" y="2108723"/>
              <a:ext cx="715663" cy="715663"/>
            </a:xfrm>
            <a:prstGeom prst="flowChartConnector">
              <a:avLst/>
            </a:prstGeom>
            <a:solidFill>
              <a:schemeClr val="bg1"/>
            </a:solidFill>
            <a:ln>
              <a:noFill/>
            </a:ln>
            <a:effectLst>
              <a:outerShdw blurRad="762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Flowchart: Connector 2111">
              <a:extLst>
                <a:ext uri="{FF2B5EF4-FFF2-40B4-BE49-F238E27FC236}">
                  <a16:creationId xmlns:a16="http://schemas.microsoft.com/office/drawing/2014/main" id="{57168D9E-318B-8510-27C9-E5D1047618E5}"/>
                </a:ext>
              </a:extLst>
            </p:cNvPr>
            <p:cNvSpPr/>
            <p:nvPr/>
          </p:nvSpPr>
          <p:spPr>
            <a:xfrm>
              <a:off x="5038212" y="2126716"/>
              <a:ext cx="679676" cy="679676"/>
            </a:xfrm>
            <a:prstGeom prst="flowChartConnector">
              <a:avLst/>
            </a:prstGeom>
            <a:noFill/>
            <a:ln>
              <a:solidFill>
                <a:schemeClr val="tx1"/>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13" name="Group 2112">
            <a:extLst>
              <a:ext uri="{FF2B5EF4-FFF2-40B4-BE49-F238E27FC236}">
                <a16:creationId xmlns:a16="http://schemas.microsoft.com/office/drawing/2014/main" id="{6F67D28F-F02E-2540-0F4F-01214028CE5F}"/>
              </a:ext>
            </a:extLst>
          </p:cNvPr>
          <p:cNvGrpSpPr/>
          <p:nvPr/>
        </p:nvGrpSpPr>
        <p:grpSpPr>
          <a:xfrm>
            <a:off x="8843282" y="2697038"/>
            <a:ext cx="715663" cy="715663"/>
            <a:chOff x="5020219" y="2108723"/>
            <a:chExt cx="715663" cy="715663"/>
          </a:xfrm>
        </p:grpSpPr>
        <p:sp>
          <p:nvSpPr>
            <p:cNvPr id="2114" name="Flowchart: Connector 2113">
              <a:extLst>
                <a:ext uri="{FF2B5EF4-FFF2-40B4-BE49-F238E27FC236}">
                  <a16:creationId xmlns:a16="http://schemas.microsoft.com/office/drawing/2014/main" id="{C0782BF0-4768-2D7D-80DF-EBDB0BFBBD12}"/>
                </a:ext>
              </a:extLst>
            </p:cNvPr>
            <p:cNvSpPr/>
            <p:nvPr/>
          </p:nvSpPr>
          <p:spPr>
            <a:xfrm>
              <a:off x="5020219" y="2108723"/>
              <a:ext cx="715663" cy="715663"/>
            </a:xfrm>
            <a:prstGeom prst="flowChartConnector">
              <a:avLst/>
            </a:prstGeom>
            <a:solidFill>
              <a:schemeClr val="bg1"/>
            </a:solidFill>
            <a:ln>
              <a:noFill/>
            </a:ln>
            <a:effectLst>
              <a:outerShdw blurRad="762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Flowchart: Connector 2114">
              <a:extLst>
                <a:ext uri="{FF2B5EF4-FFF2-40B4-BE49-F238E27FC236}">
                  <a16:creationId xmlns:a16="http://schemas.microsoft.com/office/drawing/2014/main" id="{638E452D-749E-5C8E-F6DD-E071E47E006C}"/>
                </a:ext>
              </a:extLst>
            </p:cNvPr>
            <p:cNvSpPr/>
            <p:nvPr/>
          </p:nvSpPr>
          <p:spPr>
            <a:xfrm>
              <a:off x="5038212" y="2126716"/>
              <a:ext cx="679676" cy="679676"/>
            </a:xfrm>
            <a:prstGeom prst="flowChartConnector">
              <a:avLst/>
            </a:prstGeom>
            <a:noFill/>
            <a:ln>
              <a:solidFill>
                <a:schemeClr val="tx1"/>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16" name="Group 2115">
            <a:extLst>
              <a:ext uri="{FF2B5EF4-FFF2-40B4-BE49-F238E27FC236}">
                <a16:creationId xmlns:a16="http://schemas.microsoft.com/office/drawing/2014/main" id="{6C03116B-9C5E-D285-77BC-EC9090D7489D}"/>
              </a:ext>
            </a:extLst>
          </p:cNvPr>
          <p:cNvGrpSpPr/>
          <p:nvPr/>
        </p:nvGrpSpPr>
        <p:grpSpPr>
          <a:xfrm>
            <a:off x="9792520" y="3783518"/>
            <a:ext cx="715663" cy="715663"/>
            <a:chOff x="5020219" y="2108723"/>
            <a:chExt cx="715663" cy="715663"/>
          </a:xfrm>
        </p:grpSpPr>
        <p:sp>
          <p:nvSpPr>
            <p:cNvPr id="2117" name="Flowchart: Connector 2116">
              <a:extLst>
                <a:ext uri="{FF2B5EF4-FFF2-40B4-BE49-F238E27FC236}">
                  <a16:creationId xmlns:a16="http://schemas.microsoft.com/office/drawing/2014/main" id="{3F45F20D-7C19-B454-0438-EB0115F6FBDB}"/>
                </a:ext>
              </a:extLst>
            </p:cNvPr>
            <p:cNvSpPr/>
            <p:nvPr/>
          </p:nvSpPr>
          <p:spPr>
            <a:xfrm>
              <a:off x="5020219" y="2108723"/>
              <a:ext cx="715663" cy="715663"/>
            </a:xfrm>
            <a:prstGeom prst="flowChartConnector">
              <a:avLst/>
            </a:prstGeom>
            <a:solidFill>
              <a:schemeClr val="bg1"/>
            </a:solidFill>
            <a:ln>
              <a:noFill/>
            </a:ln>
            <a:effectLst>
              <a:outerShdw blurRad="762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Flowchart: Connector 2117">
              <a:extLst>
                <a:ext uri="{FF2B5EF4-FFF2-40B4-BE49-F238E27FC236}">
                  <a16:creationId xmlns:a16="http://schemas.microsoft.com/office/drawing/2014/main" id="{33BA0701-F97D-8C66-AC7D-D1C9127B177E}"/>
                </a:ext>
              </a:extLst>
            </p:cNvPr>
            <p:cNvSpPr/>
            <p:nvPr/>
          </p:nvSpPr>
          <p:spPr>
            <a:xfrm>
              <a:off x="5038212" y="2126716"/>
              <a:ext cx="679676" cy="679676"/>
            </a:xfrm>
            <a:prstGeom prst="flowChartConnector">
              <a:avLst/>
            </a:prstGeom>
            <a:noFill/>
            <a:ln>
              <a:solidFill>
                <a:schemeClr val="tx1"/>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19" name="Group 2118">
            <a:extLst>
              <a:ext uri="{FF2B5EF4-FFF2-40B4-BE49-F238E27FC236}">
                <a16:creationId xmlns:a16="http://schemas.microsoft.com/office/drawing/2014/main" id="{75166942-C1C6-10D3-351E-0152C0B0679E}"/>
              </a:ext>
            </a:extLst>
          </p:cNvPr>
          <p:cNvGrpSpPr/>
          <p:nvPr/>
        </p:nvGrpSpPr>
        <p:grpSpPr>
          <a:xfrm>
            <a:off x="10763243" y="2708086"/>
            <a:ext cx="715663" cy="715663"/>
            <a:chOff x="5020219" y="2108723"/>
            <a:chExt cx="715663" cy="715663"/>
          </a:xfrm>
        </p:grpSpPr>
        <p:sp>
          <p:nvSpPr>
            <p:cNvPr id="2120" name="Flowchart: Connector 2119">
              <a:extLst>
                <a:ext uri="{FF2B5EF4-FFF2-40B4-BE49-F238E27FC236}">
                  <a16:creationId xmlns:a16="http://schemas.microsoft.com/office/drawing/2014/main" id="{01EAA649-8821-8642-569E-89A56FAB26FB}"/>
                </a:ext>
              </a:extLst>
            </p:cNvPr>
            <p:cNvSpPr/>
            <p:nvPr/>
          </p:nvSpPr>
          <p:spPr>
            <a:xfrm>
              <a:off x="5020219" y="2108723"/>
              <a:ext cx="715663" cy="715663"/>
            </a:xfrm>
            <a:prstGeom prst="flowChartConnector">
              <a:avLst/>
            </a:prstGeom>
            <a:solidFill>
              <a:schemeClr val="bg1"/>
            </a:solidFill>
            <a:ln>
              <a:noFill/>
            </a:ln>
            <a:effectLst>
              <a:outerShdw blurRad="762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1" name="Flowchart: Connector 2120">
              <a:extLst>
                <a:ext uri="{FF2B5EF4-FFF2-40B4-BE49-F238E27FC236}">
                  <a16:creationId xmlns:a16="http://schemas.microsoft.com/office/drawing/2014/main" id="{3299899F-A40E-E3C9-433E-A459E9E1BC2E}"/>
                </a:ext>
              </a:extLst>
            </p:cNvPr>
            <p:cNvSpPr/>
            <p:nvPr/>
          </p:nvSpPr>
          <p:spPr>
            <a:xfrm>
              <a:off x="5038212" y="2126716"/>
              <a:ext cx="679676" cy="679676"/>
            </a:xfrm>
            <a:prstGeom prst="flowChartConnector">
              <a:avLst/>
            </a:prstGeom>
            <a:noFill/>
            <a:ln>
              <a:solidFill>
                <a:schemeClr val="tx1"/>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22" name="Group 2121">
            <a:extLst>
              <a:ext uri="{FF2B5EF4-FFF2-40B4-BE49-F238E27FC236}">
                <a16:creationId xmlns:a16="http://schemas.microsoft.com/office/drawing/2014/main" id="{F57BFC4C-9A0B-4256-94F3-546FE8FD8FF2}"/>
              </a:ext>
            </a:extLst>
          </p:cNvPr>
          <p:cNvGrpSpPr/>
          <p:nvPr/>
        </p:nvGrpSpPr>
        <p:grpSpPr>
          <a:xfrm>
            <a:off x="7903796" y="3760582"/>
            <a:ext cx="715663" cy="715663"/>
            <a:chOff x="5020219" y="2108723"/>
            <a:chExt cx="715663" cy="715663"/>
          </a:xfrm>
        </p:grpSpPr>
        <p:sp>
          <p:nvSpPr>
            <p:cNvPr id="2123" name="Flowchart: Connector 2122">
              <a:extLst>
                <a:ext uri="{FF2B5EF4-FFF2-40B4-BE49-F238E27FC236}">
                  <a16:creationId xmlns:a16="http://schemas.microsoft.com/office/drawing/2014/main" id="{6DC4C87E-9850-DA60-208C-56899ECED712}"/>
                </a:ext>
              </a:extLst>
            </p:cNvPr>
            <p:cNvSpPr/>
            <p:nvPr/>
          </p:nvSpPr>
          <p:spPr>
            <a:xfrm>
              <a:off x="5020219" y="2108723"/>
              <a:ext cx="715663" cy="715663"/>
            </a:xfrm>
            <a:prstGeom prst="flowChartConnector">
              <a:avLst/>
            </a:prstGeom>
            <a:solidFill>
              <a:schemeClr val="bg1"/>
            </a:solidFill>
            <a:ln>
              <a:noFill/>
            </a:ln>
            <a:effectLst>
              <a:outerShdw blurRad="762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Flowchart: Connector 2123">
              <a:extLst>
                <a:ext uri="{FF2B5EF4-FFF2-40B4-BE49-F238E27FC236}">
                  <a16:creationId xmlns:a16="http://schemas.microsoft.com/office/drawing/2014/main" id="{58342EED-402A-E76C-CABC-9969B0A29E9F}"/>
                </a:ext>
              </a:extLst>
            </p:cNvPr>
            <p:cNvSpPr/>
            <p:nvPr/>
          </p:nvSpPr>
          <p:spPr>
            <a:xfrm>
              <a:off x="5038212" y="2126716"/>
              <a:ext cx="679676" cy="679676"/>
            </a:xfrm>
            <a:prstGeom prst="flowChartConnector">
              <a:avLst/>
            </a:prstGeom>
            <a:noFill/>
            <a:ln>
              <a:solidFill>
                <a:schemeClr val="tx1"/>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26" name="Flowchart: Connector 2125">
            <a:extLst>
              <a:ext uri="{FF2B5EF4-FFF2-40B4-BE49-F238E27FC236}">
                <a16:creationId xmlns:a16="http://schemas.microsoft.com/office/drawing/2014/main" id="{B3A48541-A06A-47FB-EC91-63B5C299DFFB}"/>
              </a:ext>
            </a:extLst>
          </p:cNvPr>
          <p:cNvSpPr/>
          <p:nvPr/>
        </p:nvSpPr>
        <p:spPr>
          <a:xfrm>
            <a:off x="6003941" y="3783784"/>
            <a:ext cx="715663" cy="715663"/>
          </a:xfrm>
          <a:prstGeom prst="flowChartConnector">
            <a:avLst/>
          </a:prstGeom>
          <a:solidFill>
            <a:schemeClr val="bg1"/>
          </a:solidFill>
          <a:ln>
            <a:noFill/>
          </a:ln>
          <a:effectLst>
            <a:outerShdw blurRad="762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7" name="Flowchart: Connector 2126">
            <a:extLst>
              <a:ext uri="{FF2B5EF4-FFF2-40B4-BE49-F238E27FC236}">
                <a16:creationId xmlns:a16="http://schemas.microsoft.com/office/drawing/2014/main" id="{41CFD805-8EF6-97EF-53F9-F712EC4DB994}"/>
              </a:ext>
            </a:extLst>
          </p:cNvPr>
          <p:cNvSpPr/>
          <p:nvPr/>
        </p:nvSpPr>
        <p:spPr>
          <a:xfrm>
            <a:off x="6021934" y="3801777"/>
            <a:ext cx="679676" cy="679676"/>
          </a:xfrm>
          <a:prstGeom prst="flowChartConnector">
            <a:avLst/>
          </a:prstGeom>
          <a:noFill/>
          <a:ln>
            <a:solidFill>
              <a:schemeClr val="tx1"/>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Google Shape;588;p65">
            <a:extLst>
              <a:ext uri="{FF2B5EF4-FFF2-40B4-BE49-F238E27FC236}">
                <a16:creationId xmlns:a16="http://schemas.microsoft.com/office/drawing/2014/main" id="{2CA3A9BD-4A20-EE4A-CCAE-5E2891DF8128}"/>
              </a:ext>
            </a:extLst>
          </p:cNvPr>
          <p:cNvSpPr/>
          <p:nvPr/>
        </p:nvSpPr>
        <p:spPr>
          <a:xfrm>
            <a:off x="5174464" y="2878140"/>
            <a:ext cx="431106" cy="361316"/>
          </a:xfrm>
          <a:custGeom>
            <a:avLst/>
            <a:gdLst/>
            <a:ahLst/>
            <a:cxnLst/>
            <a:rect l="l" t="t" r="r" b="b"/>
            <a:pathLst>
              <a:path w="2046" h="1763" extrusionOk="0">
                <a:moveTo>
                  <a:pt x="2046" y="705"/>
                </a:moveTo>
                <a:cubicBezTo>
                  <a:pt x="2046" y="647"/>
                  <a:pt x="1999" y="601"/>
                  <a:pt x="1942" y="601"/>
                </a:cubicBezTo>
                <a:cubicBezTo>
                  <a:pt x="1940" y="601"/>
                  <a:pt x="1938" y="601"/>
                  <a:pt x="1936" y="601"/>
                </a:cubicBezTo>
                <a:cubicBezTo>
                  <a:pt x="1797" y="253"/>
                  <a:pt x="1797" y="253"/>
                  <a:pt x="1797" y="253"/>
                </a:cubicBezTo>
                <a:cubicBezTo>
                  <a:pt x="1820" y="234"/>
                  <a:pt x="1834" y="206"/>
                  <a:pt x="1834" y="174"/>
                </a:cubicBezTo>
                <a:cubicBezTo>
                  <a:pt x="1834" y="117"/>
                  <a:pt x="1787" y="71"/>
                  <a:pt x="1730" y="71"/>
                </a:cubicBezTo>
                <a:cubicBezTo>
                  <a:pt x="1684" y="71"/>
                  <a:pt x="1645" y="100"/>
                  <a:pt x="1632" y="141"/>
                </a:cubicBezTo>
                <a:cubicBezTo>
                  <a:pt x="1565" y="141"/>
                  <a:pt x="1565" y="141"/>
                  <a:pt x="1565" y="141"/>
                </a:cubicBezTo>
                <a:cubicBezTo>
                  <a:pt x="1558" y="91"/>
                  <a:pt x="1558" y="91"/>
                  <a:pt x="1558" y="91"/>
                </a:cubicBezTo>
                <a:cubicBezTo>
                  <a:pt x="1552" y="39"/>
                  <a:pt x="1508" y="0"/>
                  <a:pt x="1455" y="0"/>
                </a:cubicBezTo>
                <a:cubicBezTo>
                  <a:pt x="1368" y="0"/>
                  <a:pt x="1368" y="0"/>
                  <a:pt x="1368" y="0"/>
                </a:cubicBezTo>
                <a:cubicBezTo>
                  <a:pt x="1316" y="0"/>
                  <a:pt x="1272" y="39"/>
                  <a:pt x="1265" y="91"/>
                </a:cubicBezTo>
                <a:cubicBezTo>
                  <a:pt x="1254" y="177"/>
                  <a:pt x="1254" y="177"/>
                  <a:pt x="1254" y="177"/>
                </a:cubicBezTo>
                <a:cubicBezTo>
                  <a:pt x="139" y="177"/>
                  <a:pt x="139" y="177"/>
                  <a:pt x="139" y="177"/>
                </a:cubicBezTo>
                <a:cubicBezTo>
                  <a:pt x="63" y="177"/>
                  <a:pt x="0" y="239"/>
                  <a:pt x="0" y="316"/>
                </a:cubicBezTo>
                <a:cubicBezTo>
                  <a:pt x="0" y="1094"/>
                  <a:pt x="0" y="1094"/>
                  <a:pt x="0" y="1094"/>
                </a:cubicBezTo>
                <a:cubicBezTo>
                  <a:pt x="0" y="1170"/>
                  <a:pt x="63" y="1233"/>
                  <a:pt x="139" y="1233"/>
                </a:cubicBezTo>
                <a:cubicBezTo>
                  <a:pt x="495" y="1233"/>
                  <a:pt x="495" y="1233"/>
                  <a:pt x="495" y="1233"/>
                </a:cubicBezTo>
                <a:cubicBezTo>
                  <a:pt x="495" y="1343"/>
                  <a:pt x="495" y="1343"/>
                  <a:pt x="495" y="1343"/>
                </a:cubicBezTo>
                <a:cubicBezTo>
                  <a:pt x="33" y="1343"/>
                  <a:pt x="33" y="1343"/>
                  <a:pt x="33" y="1343"/>
                </a:cubicBezTo>
                <a:cubicBezTo>
                  <a:pt x="15" y="1343"/>
                  <a:pt x="0" y="1358"/>
                  <a:pt x="0" y="1376"/>
                </a:cubicBezTo>
                <a:cubicBezTo>
                  <a:pt x="0" y="1518"/>
                  <a:pt x="0" y="1518"/>
                  <a:pt x="0" y="1518"/>
                </a:cubicBezTo>
                <a:cubicBezTo>
                  <a:pt x="0" y="1536"/>
                  <a:pt x="15" y="1551"/>
                  <a:pt x="33" y="1551"/>
                </a:cubicBezTo>
                <a:cubicBezTo>
                  <a:pt x="106" y="1551"/>
                  <a:pt x="106" y="1551"/>
                  <a:pt x="106" y="1551"/>
                </a:cubicBezTo>
                <a:cubicBezTo>
                  <a:pt x="106" y="1730"/>
                  <a:pt x="106" y="1730"/>
                  <a:pt x="106" y="1730"/>
                </a:cubicBezTo>
                <a:cubicBezTo>
                  <a:pt x="106" y="1748"/>
                  <a:pt x="121" y="1763"/>
                  <a:pt x="139" y="1763"/>
                </a:cubicBezTo>
                <a:cubicBezTo>
                  <a:pt x="158" y="1763"/>
                  <a:pt x="172" y="1748"/>
                  <a:pt x="172" y="1730"/>
                </a:cubicBezTo>
                <a:cubicBezTo>
                  <a:pt x="172" y="1551"/>
                  <a:pt x="172" y="1551"/>
                  <a:pt x="172" y="1551"/>
                </a:cubicBezTo>
                <a:cubicBezTo>
                  <a:pt x="248" y="1551"/>
                  <a:pt x="248" y="1551"/>
                  <a:pt x="248" y="1551"/>
                </a:cubicBezTo>
                <a:cubicBezTo>
                  <a:pt x="248" y="1730"/>
                  <a:pt x="248" y="1730"/>
                  <a:pt x="248" y="1730"/>
                </a:cubicBezTo>
                <a:cubicBezTo>
                  <a:pt x="248" y="1748"/>
                  <a:pt x="262" y="1763"/>
                  <a:pt x="281" y="1763"/>
                </a:cubicBezTo>
                <a:cubicBezTo>
                  <a:pt x="299" y="1763"/>
                  <a:pt x="314" y="1748"/>
                  <a:pt x="314" y="1730"/>
                </a:cubicBezTo>
                <a:cubicBezTo>
                  <a:pt x="314" y="1551"/>
                  <a:pt x="314" y="1551"/>
                  <a:pt x="314" y="1551"/>
                </a:cubicBezTo>
                <a:cubicBezTo>
                  <a:pt x="1768" y="1551"/>
                  <a:pt x="1768" y="1551"/>
                  <a:pt x="1768" y="1551"/>
                </a:cubicBezTo>
                <a:cubicBezTo>
                  <a:pt x="1768" y="1730"/>
                  <a:pt x="1768" y="1730"/>
                  <a:pt x="1768" y="1730"/>
                </a:cubicBezTo>
                <a:cubicBezTo>
                  <a:pt x="1768" y="1748"/>
                  <a:pt x="1782" y="1763"/>
                  <a:pt x="1801" y="1763"/>
                </a:cubicBezTo>
                <a:cubicBezTo>
                  <a:pt x="1819" y="1763"/>
                  <a:pt x="1834" y="1748"/>
                  <a:pt x="1834" y="1730"/>
                </a:cubicBezTo>
                <a:cubicBezTo>
                  <a:pt x="1834" y="1551"/>
                  <a:pt x="1834" y="1551"/>
                  <a:pt x="1834" y="1551"/>
                </a:cubicBezTo>
                <a:cubicBezTo>
                  <a:pt x="1909" y="1551"/>
                  <a:pt x="1909" y="1551"/>
                  <a:pt x="1909" y="1551"/>
                </a:cubicBezTo>
                <a:cubicBezTo>
                  <a:pt x="1909" y="1730"/>
                  <a:pt x="1909" y="1730"/>
                  <a:pt x="1909" y="1730"/>
                </a:cubicBezTo>
                <a:cubicBezTo>
                  <a:pt x="1909" y="1748"/>
                  <a:pt x="1924" y="1763"/>
                  <a:pt x="1942" y="1763"/>
                </a:cubicBezTo>
                <a:cubicBezTo>
                  <a:pt x="1960" y="1763"/>
                  <a:pt x="1975" y="1748"/>
                  <a:pt x="1975" y="1730"/>
                </a:cubicBezTo>
                <a:cubicBezTo>
                  <a:pt x="1975" y="1551"/>
                  <a:pt x="1975" y="1551"/>
                  <a:pt x="1975" y="1551"/>
                </a:cubicBezTo>
                <a:cubicBezTo>
                  <a:pt x="2013" y="1551"/>
                  <a:pt x="2013" y="1551"/>
                  <a:pt x="2013" y="1551"/>
                </a:cubicBezTo>
                <a:cubicBezTo>
                  <a:pt x="2031" y="1551"/>
                  <a:pt x="2046" y="1536"/>
                  <a:pt x="2046" y="1518"/>
                </a:cubicBezTo>
                <a:cubicBezTo>
                  <a:pt x="2046" y="1376"/>
                  <a:pt x="2046" y="1376"/>
                  <a:pt x="2046" y="1376"/>
                </a:cubicBezTo>
                <a:cubicBezTo>
                  <a:pt x="2046" y="1358"/>
                  <a:pt x="2031" y="1343"/>
                  <a:pt x="2013" y="1343"/>
                </a:cubicBezTo>
                <a:cubicBezTo>
                  <a:pt x="1940" y="1343"/>
                  <a:pt x="1940" y="1343"/>
                  <a:pt x="1940" y="1343"/>
                </a:cubicBezTo>
                <a:cubicBezTo>
                  <a:pt x="1940" y="1306"/>
                  <a:pt x="1940" y="1306"/>
                  <a:pt x="1940" y="1306"/>
                </a:cubicBezTo>
                <a:cubicBezTo>
                  <a:pt x="1940" y="1251"/>
                  <a:pt x="1897" y="1206"/>
                  <a:pt x="1844" y="1202"/>
                </a:cubicBezTo>
                <a:cubicBezTo>
                  <a:pt x="1949" y="808"/>
                  <a:pt x="1949" y="808"/>
                  <a:pt x="1949" y="808"/>
                </a:cubicBezTo>
                <a:cubicBezTo>
                  <a:pt x="2003" y="805"/>
                  <a:pt x="2046" y="760"/>
                  <a:pt x="2046" y="705"/>
                </a:cubicBezTo>
                <a:close/>
                <a:moveTo>
                  <a:pt x="1730" y="137"/>
                </a:moveTo>
                <a:cubicBezTo>
                  <a:pt x="1751" y="137"/>
                  <a:pt x="1768" y="154"/>
                  <a:pt x="1768" y="174"/>
                </a:cubicBezTo>
                <a:cubicBezTo>
                  <a:pt x="1768" y="195"/>
                  <a:pt x="1751" y="212"/>
                  <a:pt x="1730" y="212"/>
                </a:cubicBezTo>
                <a:cubicBezTo>
                  <a:pt x="1709" y="212"/>
                  <a:pt x="1692" y="195"/>
                  <a:pt x="1692" y="174"/>
                </a:cubicBezTo>
                <a:cubicBezTo>
                  <a:pt x="1692" y="154"/>
                  <a:pt x="1709" y="137"/>
                  <a:pt x="1730" y="137"/>
                </a:cubicBezTo>
                <a:close/>
                <a:moveTo>
                  <a:pt x="1331" y="99"/>
                </a:moveTo>
                <a:cubicBezTo>
                  <a:pt x="1333" y="80"/>
                  <a:pt x="1349" y="66"/>
                  <a:pt x="1368" y="66"/>
                </a:cubicBezTo>
                <a:cubicBezTo>
                  <a:pt x="1455" y="66"/>
                  <a:pt x="1455" y="66"/>
                  <a:pt x="1455" y="66"/>
                </a:cubicBezTo>
                <a:cubicBezTo>
                  <a:pt x="1474" y="66"/>
                  <a:pt x="1490" y="80"/>
                  <a:pt x="1493" y="99"/>
                </a:cubicBezTo>
                <a:cubicBezTo>
                  <a:pt x="1516" y="283"/>
                  <a:pt x="1516" y="283"/>
                  <a:pt x="1516" y="283"/>
                </a:cubicBezTo>
                <a:cubicBezTo>
                  <a:pt x="1308" y="283"/>
                  <a:pt x="1308" y="283"/>
                  <a:pt x="1308" y="283"/>
                </a:cubicBezTo>
                <a:lnTo>
                  <a:pt x="1331" y="99"/>
                </a:lnTo>
                <a:close/>
                <a:moveTo>
                  <a:pt x="1270" y="349"/>
                </a:moveTo>
                <a:cubicBezTo>
                  <a:pt x="1553" y="349"/>
                  <a:pt x="1553" y="349"/>
                  <a:pt x="1553" y="349"/>
                </a:cubicBezTo>
                <a:cubicBezTo>
                  <a:pt x="1593" y="349"/>
                  <a:pt x="1626" y="382"/>
                  <a:pt x="1626" y="422"/>
                </a:cubicBezTo>
                <a:cubicBezTo>
                  <a:pt x="1626" y="424"/>
                  <a:pt x="1626" y="424"/>
                  <a:pt x="1626" y="424"/>
                </a:cubicBezTo>
                <a:cubicBezTo>
                  <a:pt x="1198" y="424"/>
                  <a:pt x="1198" y="424"/>
                  <a:pt x="1198" y="424"/>
                </a:cubicBezTo>
                <a:cubicBezTo>
                  <a:pt x="1198" y="422"/>
                  <a:pt x="1198" y="422"/>
                  <a:pt x="1198" y="422"/>
                </a:cubicBezTo>
                <a:cubicBezTo>
                  <a:pt x="1198" y="382"/>
                  <a:pt x="1230" y="349"/>
                  <a:pt x="1270" y="349"/>
                </a:cubicBezTo>
                <a:close/>
                <a:moveTo>
                  <a:pt x="1139" y="478"/>
                </a:moveTo>
                <a:cubicBezTo>
                  <a:pt x="1141" y="481"/>
                  <a:pt x="1143" y="483"/>
                  <a:pt x="1146" y="485"/>
                </a:cubicBezTo>
                <a:cubicBezTo>
                  <a:pt x="1147" y="485"/>
                  <a:pt x="1148" y="486"/>
                  <a:pt x="1149" y="486"/>
                </a:cubicBezTo>
                <a:cubicBezTo>
                  <a:pt x="1153" y="489"/>
                  <a:pt x="1159" y="490"/>
                  <a:pt x="1164" y="490"/>
                </a:cubicBezTo>
                <a:cubicBezTo>
                  <a:pt x="1202" y="490"/>
                  <a:pt x="1202" y="490"/>
                  <a:pt x="1202" y="490"/>
                </a:cubicBezTo>
                <a:cubicBezTo>
                  <a:pt x="1202" y="884"/>
                  <a:pt x="1202" y="884"/>
                  <a:pt x="1202" y="884"/>
                </a:cubicBezTo>
                <a:cubicBezTo>
                  <a:pt x="208" y="884"/>
                  <a:pt x="208" y="884"/>
                  <a:pt x="208" y="884"/>
                </a:cubicBezTo>
                <a:cubicBezTo>
                  <a:pt x="208" y="384"/>
                  <a:pt x="208" y="384"/>
                  <a:pt x="208" y="384"/>
                </a:cubicBezTo>
                <a:cubicBezTo>
                  <a:pt x="1136" y="384"/>
                  <a:pt x="1136" y="384"/>
                  <a:pt x="1136" y="384"/>
                </a:cubicBezTo>
                <a:cubicBezTo>
                  <a:pt x="1135" y="390"/>
                  <a:pt x="1133" y="396"/>
                  <a:pt x="1133" y="403"/>
                </a:cubicBezTo>
                <a:cubicBezTo>
                  <a:pt x="1132" y="409"/>
                  <a:pt x="1131" y="415"/>
                  <a:pt x="1131" y="422"/>
                </a:cubicBezTo>
                <a:cubicBezTo>
                  <a:pt x="1131" y="457"/>
                  <a:pt x="1131" y="457"/>
                  <a:pt x="1131" y="457"/>
                </a:cubicBezTo>
                <a:cubicBezTo>
                  <a:pt x="1131" y="465"/>
                  <a:pt x="1134" y="473"/>
                  <a:pt x="1139" y="478"/>
                </a:cubicBezTo>
                <a:close/>
                <a:moveTo>
                  <a:pt x="66" y="316"/>
                </a:moveTo>
                <a:cubicBezTo>
                  <a:pt x="66" y="276"/>
                  <a:pt x="99" y="243"/>
                  <a:pt x="139" y="243"/>
                </a:cubicBezTo>
                <a:cubicBezTo>
                  <a:pt x="1246" y="243"/>
                  <a:pt x="1246" y="243"/>
                  <a:pt x="1246" y="243"/>
                </a:cubicBezTo>
                <a:cubicBezTo>
                  <a:pt x="1241" y="286"/>
                  <a:pt x="1241" y="286"/>
                  <a:pt x="1241" y="286"/>
                </a:cubicBezTo>
                <a:cubicBezTo>
                  <a:pt x="1226" y="289"/>
                  <a:pt x="1212" y="295"/>
                  <a:pt x="1199" y="302"/>
                </a:cubicBezTo>
                <a:cubicBezTo>
                  <a:pt x="1192" y="307"/>
                  <a:pt x="1184" y="312"/>
                  <a:pt x="1178" y="318"/>
                </a:cubicBezTo>
                <a:cubicBezTo>
                  <a:pt x="175" y="318"/>
                  <a:pt x="175" y="318"/>
                  <a:pt x="175" y="318"/>
                </a:cubicBezTo>
                <a:cubicBezTo>
                  <a:pt x="167" y="318"/>
                  <a:pt x="159" y="321"/>
                  <a:pt x="154" y="326"/>
                </a:cubicBezTo>
                <a:cubicBezTo>
                  <a:pt x="151" y="328"/>
                  <a:pt x="149" y="330"/>
                  <a:pt x="147" y="333"/>
                </a:cubicBezTo>
                <a:cubicBezTo>
                  <a:pt x="147" y="334"/>
                  <a:pt x="146" y="334"/>
                  <a:pt x="146" y="335"/>
                </a:cubicBezTo>
                <a:cubicBezTo>
                  <a:pt x="143" y="340"/>
                  <a:pt x="141" y="345"/>
                  <a:pt x="141" y="351"/>
                </a:cubicBezTo>
                <a:cubicBezTo>
                  <a:pt x="141" y="917"/>
                  <a:pt x="141" y="917"/>
                  <a:pt x="141" y="917"/>
                </a:cubicBezTo>
                <a:cubicBezTo>
                  <a:pt x="141" y="935"/>
                  <a:pt x="156" y="950"/>
                  <a:pt x="175" y="950"/>
                </a:cubicBezTo>
                <a:cubicBezTo>
                  <a:pt x="1235" y="950"/>
                  <a:pt x="1235" y="950"/>
                  <a:pt x="1235" y="950"/>
                </a:cubicBezTo>
                <a:cubicBezTo>
                  <a:pt x="1253" y="950"/>
                  <a:pt x="1268" y="935"/>
                  <a:pt x="1268" y="917"/>
                </a:cubicBezTo>
                <a:cubicBezTo>
                  <a:pt x="1268" y="490"/>
                  <a:pt x="1268" y="490"/>
                  <a:pt x="1268" y="490"/>
                </a:cubicBezTo>
                <a:cubicBezTo>
                  <a:pt x="1343" y="490"/>
                  <a:pt x="1343" y="490"/>
                  <a:pt x="1343" y="490"/>
                </a:cubicBezTo>
                <a:cubicBezTo>
                  <a:pt x="1343" y="1025"/>
                  <a:pt x="1343" y="1025"/>
                  <a:pt x="1343" y="1025"/>
                </a:cubicBezTo>
                <a:cubicBezTo>
                  <a:pt x="66" y="1025"/>
                  <a:pt x="66" y="1025"/>
                  <a:pt x="66" y="1025"/>
                </a:cubicBezTo>
                <a:lnTo>
                  <a:pt x="66" y="316"/>
                </a:lnTo>
                <a:close/>
                <a:moveTo>
                  <a:pt x="139" y="1166"/>
                </a:moveTo>
                <a:cubicBezTo>
                  <a:pt x="99" y="1166"/>
                  <a:pt x="66" y="1134"/>
                  <a:pt x="66" y="1094"/>
                </a:cubicBezTo>
                <a:cubicBezTo>
                  <a:pt x="66" y="1091"/>
                  <a:pt x="66" y="1091"/>
                  <a:pt x="66" y="1091"/>
                </a:cubicBezTo>
                <a:cubicBezTo>
                  <a:pt x="1343" y="1091"/>
                  <a:pt x="1343" y="1091"/>
                  <a:pt x="1343" y="1091"/>
                </a:cubicBezTo>
                <a:cubicBezTo>
                  <a:pt x="1343" y="1094"/>
                  <a:pt x="1343" y="1094"/>
                  <a:pt x="1343" y="1094"/>
                </a:cubicBezTo>
                <a:cubicBezTo>
                  <a:pt x="1343" y="1134"/>
                  <a:pt x="1311" y="1166"/>
                  <a:pt x="1270" y="1166"/>
                </a:cubicBezTo>
                <a:lnTo>
                  <a:pt x="139" y="1166"/>
                </a:lnTo>
                <a:close/>
                <a:moveTo>
                  <a:pt x="884" y="1233"/>
                </a:moveTo>
                <a:cubicBezTo>
                  <a:pt x="884" y="1343"/>
                  <a:pt x="884" y="1343"/>
                  <a:pt x="884" y="1343"/>
                </a:cubicBezTo>
                <a:cubicBezTo>
                  <a:pt x="561" y="1343"/>
                  <a:pt x="561" y="1343"/>
                  <a:pt x="561" y="1343"/>
                </a:cubicBezTo>
                <a:cubicBezTo>
                  <a:pt x="561" y="1233"/>
                  <a:pt x="561" y="1233"/>
                  <a:pt x="561" y="1233"/>
                </a:cubicBezTo>
                <a:lnTo>
                  <a:pt x="884" y="1233"/>
                </a:lnTo>
                <a:close/>
                <a:moveTo>
                  <a:pt x="1980" y="1409"/>
                </a:moveTo>
                <a:cubicBezTo>
                  <a:pt x="1980" y="1485"/>
                  <a:pt x="1980" y="1485"/>
                  <a:pt x="1980" y="1485"/>
                </a:cubicBezTo>
                <a:cubicBezTo>
                  <a:pt x="66" y="1485"/>
                  <a:pt x="66" y="1485"/>
                  <a:pt x="66" y="1485"/>
                </a:cubicBezTo>
                <a:cubicBezTo>
                  <a:pt x="66" y="1409"/>
                  <a:pt x="66" y="1409"/>
                  <a:pt x="66" y="1409"/>
                </a:cubicBezTo>
                <a:lnTo>
                  <a:pt x="1980" y="1409"/>
                </a:lnTo>
                <a:close/>
                <a:moveTo>
                  <a:pt x="1874" y="1306"/>
                </a:moveTo>
                <a:cubicBezTo>
                  <a:pt x="1874" y="1343"/>
                  <a:pt x="1874" y="1343"/>
                  <a:pt x="1874" y="1343"/>
                </a:cubicBezTo>
                <a:cubicBezTo>
                  <a:pt x="1445" y="1343"/>
                  <a:pt x="1445" y="1343"/>
                  <a:pt x="1445" y="1343"/>
                </a:cubicBezTo>
                <a:cubicBezTo>
                  <a:pt x="1445" y="1306"/>
                  <a:pt x="1445" y="1306"/>
                  <a:pt x="1445" y="1306"/>
                </a:cubicBezTo>
                <a:cubicBezTo>
                  <a:pt x="1445" y="1285"/>
                  <a:pt x="1462" y="1268"/>
                  <a:pt x="1483" y="1268"/>
                </a:cubicBezTo>
                <a:cubicBezTo>
                  <a:pt x="1801" y="1268"/>
                  <a:pt x="1801" y="1268"/>
                  <a:pt x="1801" y="1268"/>
                </a:cubicBezTo>
                <a:cubicBezTo>
                  <a:pt x="1801" y="1268"/>
                  <a:pt x="1801" y="1268"/>
                  <a:pt x="1801" y="1268"/>
                </a:cubicBezTo>
                <a:cubicBezTo>
                  <a:pt x="1801" y="1268"/>
                  <a:pt x="1801" y="1268"/>
                  <a:pt x="1801" y="1268"/>
                </a:cubicBezTo>
                <a:cubicBezTo>
                  <a:pt x="1836" y="1268"/>
                  <a:pt x="1836" y="1268"/>
                  <a:pt x="1836" y="1268"/>
                </a:cubicBezTo>
                <a:cubicBezTo>
                  <a:pt x="1857" y="1268"/>
                  <a:pt x="1874" y="1285"/>
                  <a:pt x="1874" y="1306"/>
                </a:cubicBezTo>
                <a:close/>
                <a:moveTo>
                  <a:pt x="1775" y="1202"/>
                </a:moveTo>
                <a:cubicBezTo>
                  <a:pt x="1483" y="1202"/>
                  <a:pt x="1483" y="1202"/>
                  <a:pt x="1483" y="1202"/>
                </a:cubicBezTo>
                <a:cubicBezTo>
                  <a:pt x="1425" y="1202"/>
                  <a:pt x="1379" y="1248"/>
                  <a:pt x="1379" y="1306"/>
                </a:cubicBezTo>
                <a:cubicBezTo>
                  <a:pt x="1379" y="1343"/>
                  <a:pt x="1379" y="1343"/>
                  <a:pt x="1379" y="1343"/>
                </a:cubicBezTo>
                <a:cubicBezTo>
                  <a:pt x="950" y="1343"/>
                  <a:pt x="950" y="1343"/>
                  <a:pt x="950" y="1343"/>
                </a:cubicBezTo>
                <a:cubicBezTo>
                  <a:pt x="950" y="1233"/>
                  <a:pt x="950" y="1233"/>
                  <a:pt x="950" y="1233"/>
                </a:cubicBezTo>
                <a:cubicBezTo>
                  <a:pt x="1270" y="1233"/>
                  <a:pt x="1270" y="1233"/>
                  <a:pt x="1270" y="1233"/>
                </a:cubicBezTo>
                <a:cubicBezTo>
                  <a:pt x="1347" y="1233"/>
                  <a:pt x="1410" y="1170"/>
                  <a:pt x="1410" y="1094"/>
                </a:cubicBezTo>
                <a:cubicBezTo>
                  <a:pt x="1410" y="490"/>
                  <a:pt x="1410" y="490"/>
                  <a:pt x="1410" y="490"/>
                </a:cubicBezTo>
                <a:cubicBezTo>
                  <a:pt x="1659" y="490"/>
                  <a:pt x="1659" y="490"/>
                  <a:pt x="1659" y="490"/>
                </a:cubicBezTo>
                <a:cubicBezTo>
                  <a:pt x="1678" y="490"/>
                  <a:pt x="1692" y="476"/>
                  <a:pt x="1692" y="457"/>
                </a:cubicBezTo>
                <a:cubicBezTo>
                  <a:pt x="1692" y="422"/>
                  <a:pt x="1692" y="422"/>
                  <a:pt x="1692" y="422"/>
                </a:cubicBezTo>
                <a:cubicBezTo>
                  <a:pt x="1692" y="355"/>
                  <a:pt x="1645" y="300"/>
                  <a:pt x="1583" y="286"/>
                </a:cubicBezTo>
                <a:cubicBezTo>
                  <a:pt x="1573" y="208"/>
                  <a:pt x="1573" y="208"/>
                  <a:pt x="1573" y="208"/>
                </a:cubicBezTo>
                <a:cubicBezTo>
                  <a:pt x="1632" y="208"/>
                  <a:pt x="1632" y="208"/>
                  <a:pt x="1632" y="208"/>
                </a:cubicBezTo>
                <a:cubicBezTo>
                  <a:pt x="1645" y="249"/>
                  <a:pt x="1684" y="278"/>
                  <a:pt x="1730" y="278"/>
                </a:cubicBezTo>
                <a:cubicBezTo>
                  <a:pt x="1732" y="278"/>
                  <a:pt x="1734" y="278"/>
                  <a:pt x="1736" y="278"/>
                </a:cubicBezTo>
                <a:cubicBezTo>
                  <a:pt x="1875" y="626"/>
                  <a:pt x="1875" y="626"/>
                  <a:pt x="1875" y="626"/>
                </a:cubicBezTo>
                <a:cubicBezTo>
                  <a:pt x="1852" y="645"/>
                  <a:pt x="1838" y="673"/>
                  <a:pt x="1838" y="705"/>
                </a:cubicBezTo>
                <a:cubicBezTo>
                  <a:pt x="1838" y="741"/>
                  <a:pt x="1857" y="773"/>
                  <a:pt x="1885" y="791"/>
                </a:cubicBezTo>
                <a:lnTo>
                  <a:pt x="1775" y="1202"/>
                </a:lnTo>
                <a:close/>
                <a:moveTo>
                  <a:pt x="1905" y="705"/>
                </a:moveTo>
                <a:cubicBezTo>
                  <a:pt x="1905" y="684"/>
                  <a:pt x="1921" y="667"/>
                  <a:pt x="1942" y="667"/>
                </a:cubicBezTo>
                <a:cubicBezTo>
                  <a:pt x="1963" y="667"/>
                  <a:pt x="1980" y="684"/>
                  <a:pt x="1980" y="705"/>
                </a:cubicBezTo>
                <a:cubicBezTo>
                  <a:pt x="1980" y="725"/>
                  <a:pt x="1963" y="742"/>
                  <a:pt x="1942" y="742"/>
                </a:cubicBezTo>
                <a:cubicBezTo>
                  <a:pt x="1921" y="742"/>
                  <a:pt x="1905" y="725"/>
                  <a:pt x="1905" y="705"/>
                </a:cubicBezTo>
                <a:close/>
              </a:path>
            </a:pathLst>
          </a:custGeom>
          <a:solidFill>
            <a:srgbClr val="F6822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nvGrpSpPr>
          <p:cNvPr id="2138" name="Google Shape;571;p65">
            <a:extLst>
              <a:ext uri="{FF2B5EF4-FFF2-40B4-BE49-F238E27FC236}">
                <a16:creationId xmlns:a16="http://schemas.microsoft.com/office/drawing/2014/main" id="{34BA6257-EE33-8920-D186-FC5F82575D2A}"/>
              </a:ext>
            </a:extLst>
          </p:cNvPr>
          <p:cNvGrpSpPr/>
          <p:nvPr/>
        </p:nvGrpSpPr>
        <p:grpSpPr>
          <a:xfrm>
            <a:off x="7071051" y="2859226"/>
            <a:ext cx="415042" cy="402810"/>
            <a:chOff x="9024938" y="1998662"/>
            <a:chExt cx="855664" cy="854077"/>
          </a:xfrm>
        </p:grpSpPr>
        <p:sp>
          <p:nvSpPr>
            <p:cNvPr id="2139" name="Google Shape;572;p65">
              <a:extLst>
                <a:ext uri="{FF2B5EF4-FFF2-40B4-BE49-F238E27FC236}">
                  <a16:creationId xmlns:a16="http://schemas.microsoft.com/office/drawing/2014/main" id="{835455C3-A73A-8A2D-EFF1-C9B2C5EB9435}"/>
                </a:ext>
              </a:extLst>
            </p:cNvPr>
            <p:cNvSpPr/>
            <p:nvPr/>
          </p:nvSpPr>
          <p:spPr>
            <a:xfrm>
              <a:off x="9024938" y="2000250"/>
              <a:ext cx="303213" cy="258763"/>
            </a:xfrm>
            <a:custGeom>
              <a:avLst/>
              <a:gdLst/>
              <a:ahLst/>
              <a:cxnLst/>
              <a:rect l="l" t="t" r="r" b="b"/>
              <a:pathLst>
                <a:path w="704" h="604" extrusionOk="0">
                  <a:moveTo>
                    <a:pt x="96" y="448"/>
                  </a:moveTo>
                  <a:cubicBezTo>
                    <a:pt x="182" y="448"/>
                    <a:pt x="182" y="448"/>
                    <a:pt x="182" y="448"/>
                  </a:cubicBezTo>
                  <a:cubicBezTo>
                    <a:pt x="416" y="604"/>
                    <a:pt x="416" y="604"/>
                    <a:pt x="416" y="604"/>
                  </a:cubicBezTo>
                  <a:cubicBezTo>
                    <a:pt x="416" y="448"/>
                    <a:pt x="416" y="448"/>
                    <a:pt x="416" y="448"/>
                  </a:cubicBezTo>
                  <a:cubicBezTo>
                    <a:pt x="608" y="448"/>
                    <a:pt x="608" y="448"/>
                    <a:pt x="608" y="448"/>
                  </a:cubicBezTo>
                  <a:cubicBezTo>
                    <a:pt x="661" y="448"/>
                    <a:pt x="704" y="405"/>
                    <a:pt x="704" y="352"/>
                  </a:cubicBezTo>
                  <a:cubicBezTo>
                    <a:pt x="704" y="96"/>
                    <a:pt x="704" y="96"/>
                    <a:pt x="704" y="96"/>
                  </a:cubicBezTo>
                  <a:cubicBezTo>
                    <a:pt x="704" y="43"/>
                    <a:pt x="661" y="0"/>
                    <a:pt x="608" y="0"/>
                  </a:cubicBezTo>
                  <a:cubicBezTo>
                    <a:pt x="96" y="0"/>
                    <a:pt x="96" y="0"/>
                    <a:pt x="96" y="0"/>
                  </a:cubicBezTo>
                  <a:cubicBezTo>
                    <a:pt x="43" y="0"/>
                    <a:pt x="0" y="43"/>
                    <a:pt x="0" y="96"/>
                  </a:cubicBezTo>
                  <a:cubicBezTo>
                    <a:pt x="0" y="352"/>
                    <a:pt x="0" y="352"/>
                    <a:pt x="0" y="352"/>
                  </a:cubicBezTo>
                  <a:cubicBezTo>
                    <a:pt x="0" y="405"/>
                    <a:pt x="43" y="448"/>
                    <a:pt x="96" y="448"/>
                  </a:cubicBezTo>
                  <a:close/>
                  <a:moveTo>
                    <a:pt x="576" y="320"/>
                  </a:moveTo>
                  <a:cubicBezTo>
                    <a:pt x="512" y="320"/>
                    <a:pt x="512" y="320"/>
                    <a:pt x="512" y="320"/>
                  </a:cubicBezTo>
                  <a:cubicBezTo>
                    <a:pt x="512" y="256"/>
                    <a:pt x="512" y="256"/>
                    <a:pt x="512" y="256"/>
                  </a:cubicBezTo>
                  <a:cubicBezTo>
                    <a:pt x="576" y="256"/>
                    <a:pt x="576" y="256"/>
                    <a:pt x="576" y="256"/>
                  </a:cubicBezTo>
                  <a:lnTo>
                    <a:pt x="576" y="320"/>
                  </a:lnTo>
                  <a:close/>
                  <a:moveTo>
                    <a:pt x="128" y="128"/>
                  </a:moveTo>
                  <a:cubicBezTo>
                    <a:pt x="576" y="128"/>
                    <a:pt x="576" y="128"/>
                    <a:pt x="576" y="128"/>
                  </a:cubicBezTo>
                  <a:cubicBezTo>
                    <a:pt x="576" y="192"/>
                    <a:pt x="576" y="192"/>
                    <a:pt x="576" y="192"/>
                  </a:cubicBezTo>
                  <a:cubicBezTo>
                    <a:pt x="128" y="192"/>
                    <a:pt x="128" y="192"/>
                    <a:pt x="128" y="192"/>
                  </a:cubicBezTo>
                  <a:lnTo>
                    <a:pt x="128" y="128"/>
                  </a:lnTo>
                  <a:close/>
                  <a:moveTo>
                    <a:pt x="128" y="256"/>
                  </a:moveTo>
                  <a:cubicBezTo>
                    <a:pt x="448" y="256"/>
                    <a:pt x="448" y="256"/>
                    <a:pt x="448" y="256"/>
                  </a:cubicBezTo>
                  <a:cubicBezTo>
                    <a:pt x="448" y="320"/>
                    <a:pt x="448" y="320"/>
                    <a:pt x="448" y="320"/>
                  </a:cubicBezTo>
                  <a:cubicBezTo>
                    <a:pt x="128" y="320"/>
                    <a:pt x="128" y="320"/>
                    <a:pt x="128" y="320"/>
                  </a:cubicBezTo>
                  <a:lnTo>
                    <a:pt x="128" y="256"/>
                  </a:lnTo>
                  <a:close/>
                </a:path>
              </a:pathLst>
            </a:custGeom>
            <a:solidFill>
              <a:srgbClr val="F6822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40" name="Google Shape;573;p65">
              <a:extLst>
                <a:ext uri="{FF2B5EF4-FFF2-40B4-BE49-F238E27FC236}">
                  <a16:creationId xmlns:a16="http://schemas.microsoft.com/office/drawing/2014/main" id="{DFC7C84E-587D-F91F-41E9-0754A5D3BB83}"/>
                </a:ext>
              </a:extLst>
            </p:cNvPr>
            <p:cNvSpPr/>
            <p:nvPr/>
          </p:nvSpPr>
          <p:spPr>
            <a:xfrm>
              <a:off x="9577388" y="2000250"/>
              <a:ext cx="303213" cy="258763"/>
            </a:xfrm>
            <a:custGeom>
              <a:avLst/>
              <a:gdLst/>
              <a:ahLst/>
              <a:cxnLst/>
              <a:rect l="l" t="t" r="r" b="b"/>
              <a:pathLst>
                <a:path w="704" h="604" extrusionOk="0">
                  <a:moveTo>
                    <a:pt x="608" y="0"/>
                  </a:moveTo>
                  <a:cubicBezTo>
                    <a:pt x="96" y="0"/>
                    <a:pt x="96" y="0"/>
                    <a:pt x="96" y="0"/>
                  </a:cubicBezTo>
                  <a:cubicBezTo>
                    <a:pt x="43" y="0"/>
                    <a:pt x="0" y="43"/>
                    <a:pt x="0" y="96"/>
                  </a:cubicBezTo>
                  <a:cubicBezTo>
                    <a:pt x="0" y="352"/>
                    <a:pt x="0" y="352"/>
                    <a:pt x="0" y="352"/>
                  </a:cubicBezTo>
                  <a:cubicBezTo>
                    <a:pt x="0" y="405"/>
                    <a:pt x="43" y="448"/>
                    <a:pt x="96" y="448"/>
                  </a:cubicBezTo>
                  <a:cubicBezTo>
                    <a:pt x="288" y="448"/>
                    <a:pt x="288" y="448"/>
                    <a:pt x="288" y="448"/>
                  </a:cubicBezTo>
                  <a:cubicBezTo>
                    <a:pt x="288" y="604"/>
                    <a:pt x="288" y="604"/>
                    <a:pt x="288" y="604"/>
                  </a:cubicBezTo>
                  <a:cubicBezTo>
                    <a:pt x="522" y="448"/>
                    <a:pt x="522" y="448"/>
                    <a:pt x="522" y="448"/>
                  </a:cubicBezTo>
                  <a:cubicBezTo>
                    <a:pt x="608" y="448"/>
                    <a:pt x="608" y="448"/>
                    <a:pt x="608" y="448"/>
                  </a:cubicBezTo>
                  <a:cubicBezTo>
                    <a:pt x="661" y="448"/>
                    <a:pt x="704" y="405"/>
                    <a:pt x="704" y="352"/>
                  </a:cubicBezTo>
                  <a:cubicBezTo>
                    <a:pt x="704" y="96"/>
                    <a:pt x="704" y="96"/>
                    <a:pt x="704" y="96"/>
                  </a:cubicBezTo>
                  <a:cubicBezTo>
                    <a:pt x="704" y="43"/>
                    <a:pt x="661" y="0"/>
                    <a:pt x="608" y="0"/>
                  </a:cubicBezTo>
                  <a:close/>
                  <a:moveTo>
                    <a:pt x="448" y="320"/>
                  </a:moveTo>
                  <a:cubicBezTo>
                    <a:pt x="128" y="320"/>
                    <a:pt x="128" y="320"/>
                    <a:pt x="128" y="320"/>
                  </a:cubicBezTo>
                  <a:cubicBezTo>
                    <a:pt x="128" y="256"/>
                    <a:pt x="128" y="256"/>
                    <a:pt x="128" y="256"/>
                  </a:cubicBezTo>
                  <a:cubicBezTo>
                    <a:pt x="448" y="256"/>
                    <a:pt x="448" y="256"/>
                    <a:pt x="448" y="256"/>
                  </a:cubicBezTo>
                  <a:lnTo>
                    <a:pt x="448" y="320"/>
                  </a:lnTo>
                  <a:close/>
                  <a:moveTo>
                    <a:pt x="576" y="320"/>
                  </a:moveTo>
                  <a:cubicBezTo>
                    <a:pt x="512" y="320"/>
                    <a:pt x="512" y="320"/>
                    <a:pt x="512" y="320"/>
                  </a:cubicBezTo>
                  <a:cubicBezTo>
                    <a:pt x="512" y="256"/>
                    <a:pt x="512" y="256"/>
                    <a:pt x="512" y="256"/>
                  </a:cubicBezTo>
                  <a:cubicBezTo>
                    <a:pt x="576" y="256"/>
                    <a:pt x="576" y="256"/>
                    <a:pt x="576" y="256"/>
                  </a:cubicBezTo>
                  <a:lnTo>
                    <a:pt x="576" y="320"/>
                  </a:lnTo>
                  <a:close/>
                  <a:moveTo>
                    <a:pt x="576" y="192"/>
                  </a:moveTo>
                  <a:cubicBezTo>
                    <a:pt x="128" y="192"/>
                    <a:pt x="128" y="192"/>
                    <a:pt x="128" y="192"/>
                  </a:cubicBezTo>
                  <a:cubicBezTo>
                    <a:pt x="128" y="128"/>
                    <a:pt x="128" y="128"/>
                    <a:pt x="128" y="128"/>
                  </a:cubicBezTo>
                  <a:cubicBezTo>
                    <a:pt x="576" y="128"/>
                    <a:pt x="576" y="128"/>
                    <a:pt x="576" y="128"/>
                  </a:cubicBezTo>
                  <a:lnTo>
                    <a:pt x="576" y="192"/>
                  </a:lnTo>
                  <a:close/>
                </a:path>
              </a:pathLst>
            </a:custGeom>
            <a:solidFill>
              <a:srgbClr val="F6822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41" name="Google Shape;574;p65">
              <a:extLst>
                <a:ext uri="{FF2B5EF4-FFF2-40B4-BE49-F238E27FC236}">
                  <a16:creationId xmlns:a16="http://schemas.microsoft.com/office/drawing/2014/main" id="{0F0F0BF7-251D-3EEA-ECD1-4F356C919F03}"/>
                </a:ext>
              </a:extLst>
            </p:cNvPr>
            <p:cNvSpPr/>
            <p:nvPr/>
          </p:nvSpPr>
          <p:spPr>
            <a:xfrm>
              <a:off x="9024938" y="2273300"/>
              <a:ext cx="855664" cy="579439"/>
            </a:xfrm>
            <a:custGeom>
              <a:avLst/>
              <a:gdLst/>
              <a:ahLst/>
              <a:cxnLst/>
              <a:rect l="l" t="t" r="r" b="b"/>
              <a:pathLst>
                <a:path w="1984" h="1347" extrusionOk="0">
                  <a:moveTo>
                    <a:pt x="1868" y="394"/>
                  </a:moveTo>
                  <a:cubicBezTo>
                    <a:pt x="1760" y="363"/>
                    <a:pt x="1760" y="363"/>
                    <a:pt x="1760" y="363"/>
                  </a:cubicBezTo>
                  <a:cubicBezTo>
                    <a:pt x="1760" y="354"/>
                    <a:pt x="1760" y="354"/>
                    <a:pt x="1760" y="354"/>
                  </a:cubicBezTo>
                  <a:cubicBezTo>
                    <a:pt x="1800" y="324"/>
                    <a:pt x="1824" y="277"/>
                    <a:pt x="1824" y="227"/>
                  </a:cubicBezTo>
                  <a:cubicBezTo>
                    <a:pt x="1824" y="170"/>
                    <a:pt x="1824" y="170"/>
                    <a:pt x="1824" y="170"/>
                  </a:cubicBezTo>
                  <a:cubicBezTo>
                    <a:pt x="1824" y="84"/>
                    <a:pt x="1760" y="11"/>
                    <a:pt x="1678" y="4"/>
                  </a:cubicBezTo>
                  <a:cubicBezTo>
                    <a:pt x="1633" y="0"/>
                    <a:pt x="1589" y="15"/>
                    <a:pt x="1556" y="45"/>
                  </a:cubicBezTo>
                  <a:cubicBezTo>
                    <a:pt x="1523" y="75"/>
                    <a:pt x="1504" y="118"/>
                    <a:pt x="1504" y="163"/>
                  </a:cubicBezTo>
                  <a:cubicBezTo>
                    <a:pt x="1504" y="227"/>
                    <a:pt x="1504" y="227"/>
                    <a:pt x="1504" y="227"/>
                  </a:cubicBezTo>
                  <a:cubicBezTo>
                    <a:pt x="1504" y="277"/>
                    <a:pt x="1528" y="324"/>
                    <a:pt x="1568" y="354"/>
                  </a:cubicBezTo>
                  <a:cubicBezTo>
                    <a:pt x="1568" y="363"/>
                    <a:pt x="1568" y="363"/>
                    <a:pt x="1568" y="363"/>
                  </a:cubicBezTo>
                  <a:cubicBezTo>
                    <a:pt x="1460" y="394"/>
                    <a:pt x="1460" y="394"/>
                    <a:pt x="1460" y="394"/>
                  </a:cubicBezTo>
                  <a:cubicBezTo>
                    <a:pt x="1440" y="399"/>
                    <a:pt x="1423" y="408"/>
                    <a:pt x="1408" y="420"/>
                  </a:cubicBezTo>
                  <a:cubicBezTo>
                    <a:pt x="1408" y="131"/>
                    <a:pt x="1408" y="131"/>
                    <a:pt x="1408" y="131"/>
                  </a:cubicBezTo>
                  <a:cubicBezTo>
                    <a:pt x="1088" y="131"/>
                    <a:pt x="1088" y="131"/>
                    <a:pt x="1088" y="131"/>
                  </a:cubicBezTo>
                  <a:cubicBezTo>
                    <a:pt x="1088" y="195"/>
                    <a:pt x="1088" y="195"/>
                    <a:pt x="1088" y="195"/>
                  </a:cubicBezTo>
                  <a:cubicBezTo>
                    <a:pt x="1344" y="195"/>
                    <a:pt x="1344" y="195"/>
                    <a:pt x="1344" y="195"/>
                  </a:cubicBezTo>
                  <a:cubicBezTo>
                    <a:pt x="1344" y="1283"/>
                    <a:pt x="1344" y="1283"/>
                    <a:pt x="1344" y="1283"/>
                  </a:cubicBezTo>
                  <a:cubicBezTo>
                    <a:pt x="640" y="1283"/>
                    <a:pt x="640" y="1283"/>
                    <a:pt x="640" y="1283"/>
                  </a:cubicBezTo>
                  <a:cubicBezTo>
                    <a:pt x="640" y="195"/>
                    <a:pt x="640" y="195"/>
                    <a:pt x="640" y="195"/>
                  </a:cubicBezTo>
                  <a:cubicBezTo>
                    <a:pt x="896" y="195"/>
                    <a:pt x="896" y="195"/>
                    <a:pt x="896" y="195"/>
                  </a:cubicBezTo>
                  <a:cubicBezTo>
                    <a:pt x="896" y="131"/>
                    <a:pt x="896" y="131"/>
                    <a:pt x="896" y="131"/>
                  </a:cubicBezTo>
                  <a:cubicBezTo>
                    <a:pt x="576" y="131"/>
                    <a:pt x="576" y="131"/>
                    <a:pt x="576" y="131"/>
                  </a:cubicBezTo>
                  <a:cubicBezTo>
                    <a:pt x="576" y="420"/>
                    <a:pt x="576" y="420"/>
                    <a:pt x="576" y="420"/>
                  </a:cubicBezTo>
                  <a:cubicBezTo>
                    <a:pt x="561" y="408"/>
                    <a:pt x="544" y="399"/>
                    <a:pt x="524" y="394"/>
                  </a:cubicBezTo>
                  <a:cubicBezTo>
                    <a:pt x="416" y="363"/>
                    <a:pt x="416" y="363"/>
                    <a:pt x="416" y="363"/>
                  </a:cubicBezTo>
                  <a:cubicBezTo>
                    <a:pt x="416" y="354"/>
                    <a:pt x="416" y="354"/>
                    <a:pt x="416" y="354"/>
                  </a:cubicBezTo>
                  <a:cubicBezTo>
                    <a:pt x="456" y="324"/>
                    <a:pt x="480" y="277"/>
                    <a:pt x="480" y="227"/>
                  </a:cubicBezTo>
                  <a:cubicBezTo>
                    <a:pt x="480" y="170"/>
                    <a:pt x="480" y="170"/>
                    <a:pt x="480" y="170"/>
                  </a:cubicBezTo>
                  <a:cubicBezTo>
                    <a:pt x="480" y="84"/>
                    <a:pt x="416" y="11"/>
                    <a:pt x="334" y="4"/>
                  </a:cubicBezTo>
                  <a:cubicBezTo>
                    <a:pt x="289" y="0"/>
                    <a:pt x="245" y="15"/>
                    <a:pt x="212" y="45"/>
                  </a:cubicBezTo>
                  <a:cubicBezTo>
                    <a:pt x="179" y="75"/>
                    <a:pt x="160" y="118"/>
                    <a:pt x="160" y="163"/>
                  </a:cubicBezTo>
                  <a:cubicBezTo>
                    <a:pt x="160" y="227"/>
                    <a:pt x="160" y="227"/>
                    <a:pt x="160" y="227"/>
                  </a:cubicBezTo>
                  <a:cubicBezTo>
                    <a:pt x="160" y="277"/>
                    <a:pt x="184" y="324"/>
                    <a:pt x="224" y="354"/>
                  </a:cubicBezTo>
                  <a:cubicBezTo>
                    <a:pt x="224" y="363"/>
                    <a:pt x="224" y="363"/>
                    <a:pt x="224" y="363"/>
                  </a:cubicBezTo>
                  <a:cubicBezTo>
                    <a:pt x="116" y="394"/>
                    <a:pt x="116" y="394"/>
                    <a:pt x="116" y="394"/>
                  </a:cubicBezTo>
                  <a:cubicBezTo>
                    <a:pt x="48" y="413"/>
                    <a:pt x="0" y="476"/>
                    <a:pt x="0" y="547"/>
                  </a:cubicBezTo>
                  <a:cubicBezTo>
                    <a:pt x="0" y="579"/>
                    <a:pt x="0" y="579"/>
                    <a:pt x="0" y="579"/>
                  </a:cubicBezTo>
                  <a:cubicBezTo>
                    <a:pt x="576" y="579"/>
                    <a:pt x="576" y="579"/>
                    <a:pt x="576" y="579"/>
                  </a:cubicBezTo>
                  <a:cubicBezTo>
                    <a:pt x="576" y="1060"/>
                    <a:pt x="576" y="1060"/>
                    <a:pt x="576" y="1060"/>
                  </a:cubicBezTo>
                  <a:cubicBezTo>
                    <a:pt x="561" y="1048"/>
                    <a:pt x="544" y="1039"/>
                    <a:pt x="524" y="1034"/>
                  </a:cubicBezTo>
                  <a:cubicBezTo>
                    <a:pt x="416" y="1003"/>
                    <a:pt x="416" y="1003"/>
                    <a:pt x="416" y="1003"/>
                  </a:cubicBezTo>
                  <a:cubicBezTo>
                    <a:pt x="416" y="994"/>
                    <a:pt x="416" y="994"/>
                    <a:pt x="416" y="994"/>
                  </a:cubicBezTo>
                  <a:cubicBezTo>
                    <a:pt x="456" y="964"/>
                    <a:pt x="480" y="917"/>
                    <a:pt x="480" y="867"/>
                  </a:cubicBezTo>
                  <a:cubicBezTo>
                    <a:pt x="480" y="810"/>
                    <a:pt x="480" y="810"/>
                    <a:pt x="480" y="810"/>
                  </a:cubicBezTo>
                  <a:cubicBezTo>
                    <a:pt x="480" y="724"/>
                    <a:pt x="416" y="651"/>
                    <a:pt x="334" y="644"/>
                  </a:cubicBezTo>
                  <a:cubicBezTo>
                    <a:pt x="289" y="640"/>
                    <a:pt x="245" y="655"/>
                    <a:pt x="212" y="685"/>
                  </a:cubicBezTo>
                  <a:cubicBezTo>
                    <a:pt x="179" y="715"/>
                    <a:pt x="160" y="758"/>
                    <a:pt x="160" y="803"/>
                  </a:cubicBezTo>
                  <a:cubicBezTo>
                    <a:pt x="160" y="867"/>
                    <a:pt x="160" y="867"/>
                    <a:pt x="160" y="867"/>
                  </a:cubicBezTo>
                  <a:cubicBezTo>
                    <a:pt x="160" y="917"/>
                    <a:pt x="184" y="964"/>
                    <a:pt x="224" y="994"/>
                  </a:cubicBezTo>
                  <a:cubicBezTo>
                    <a:pt x="224" y="1003"/>
                    <a:pt x="224" y="1003"/>
                    <a:pt x="224" y="1003"/>
                  </a:cubicBezTo>
                  <a:cubicBezTo>
                    <a:pt x="116" y="1034"/>
                    <a:pt x="116" y="1034"/>
                    <a:pt x="116" y="1034"/>
                  </a:cubicBezTo>
                  <a:cubicBezTo>
                    <a:pt x="48" y="1053"/>
                    <a:pt x="0" y="1116"/>
                    <a:pt x="0" y="1187"/>
                  </a:cubicBezTo>
                  <a:cubicBezTo>
                    <a:pt x="0" y="1219"/>
                    <a:pt x="0" y="1219"/>
                    <a:pt x="0" y="1219"/>
                  </a:cubicBezTo>
                  <a:cubicBezTo>
                    <a:pt x="576" y="1219"/>
                    <a:pt x="576" y="1219"/>
                    <a:pt x="576" y="1219"/>
                  </a:cubicBezTo>
                  <a:cubicBezTo>
                    <a:pt x="576" y="1347"/>
                    <a:pt x="576" y="1347"/>
                    <a:pt x="576" y="1347"/>
                  </a:cubicBezTo>
                  <a:cubicBezTo>
                    <a:pt x="1408" y="1347"/>
                    <a:pt x="1408" y="1347"/>
                    <a:pt x="1408" y="1347"/>
                  </a:cubicBezTo>
                  <a:cubicBezTo>
                    <a:pt x="1408" y="1219"/>
                    <a:pt x="1408" y="1219"/>
                    <a:pt x="1408" y="1219"/>
                  </a:cubicBezTo>
                  <a:cubicBezTo>
                    <a:pt x="1984" y="1219"/>
                    <a:pt x="1984" y="1219"/>
                    <a:pt x="1984" y="1219"/>
                  </a:cubicBezTo>
                  <a:cubicBezTo>
                    <a:pt x="1984" y="1187"/>
                    <a:pt x="1984" y="1187"/>
                    <a:pt x="1984" y="1187"/>
                  </a:cubicBezTo>
                  <a:cubicBezTo>
                    <a:pt x="1984" y="1116"/>
                    <a:pt x="1937" y="1053"/>
                    <a:pt x="1868" y="1034"/>
                  </a:cubicBezTo>
                  <a:cubicBezTo>
                    <a:pt x="1760" y="1003"/>
                    <a:pt x="1760" y="1003"/>
                    <a:pt x="1760" y="1003"/>
                  </a:cubicBezTo>
                  <a:cubicBezTo>
                    <a:pt x="1760" y="994"/>
                    <a:pt x="1760" y="994"/>
                    <a:pt x="1760" y="994"/>
                  </a:cubicBezTo>
                  <a:cubicBezTo>
                    <a:pt x="1800" y="964"/>
                    <a:pt x="1824" y="917"/>
                    <a:pt x="1824" y="867"/>
                  </a:cubicBezTo>
                  <a:cubicBezTo>
                    <a:pt x="1824" y="810"/>
                    <a:pt x="1824" y="810"/>
                    <a:pt x="1824" y="810"/>
                  </a:cubicBezTo>
                  <a:cubicBezTo>
                    <a:pt x="1824" y="724"/>
                    <a:pt x="1760" y="651"/>
                    <a:pt x="1678" y="644"/>
                  </a:cubicBezTo>
                  <a:cubicBezTo>
                    <a:pt x="1633" y="640"/>
                    <a:pt x="1589" y="655"/>
                    <a:pt x="1556" y="685"/>
                  </a:cubicBezTo>
                  <a:cubicBezTo>
                    <a:pt x="1523" y="715"/>
                    <a:pt x="1504" y="758"/>
                    <a:pt x="1504" y="803"/>
                  </a:cubicBezTo>
                  <a:cubicBezTo>
                    <a:pt x="1504" y="867"/>
                    <a:pt x="1504" y="867"/>
                    <a:pt x="1504" y="867"/>
                  </a:cubicBezTo>
                  <a:cubicBezTo>
                    <a:pt x="1504" y="917"/>
                    <a:pt x="1528" y="964"/>
                    <a:pt x="1568" y="994"/>
                  </a:cubicBezTo>
                  <a:cubicBezTo>
                    <a:pt x="1568" y="1003"/>
                    <a:pt x="1568" y="1003"/>
                    <a:pt x="1568" y="1003"/>
                  </a:cubicBezTo>
                  <a:cubicBezTo>
                    <a:pt x="1460" y="1034"/>
                    <a:pt x="1460" y="1034"/>
                    <a:pt x="1460" y="1034"/>
                  </a:cubicBezTo>
                  <a:cubicBezTo>
                    <a:pt x="1440" y="1039"/>
                    <a:pt x="1423" y="1048"/>
                    <a:pt x="1408" y="1060"/>
                  </a:cubicBezTo>
                  <a:cubicBezTo>
                    <a:pt x="1408" y="579"/>
                    <a:pt x="1408" y="579"/>
                    <a:pt x="1408" y="579"/>
                  </a:cubicBezTo>
                  <a:cubicBezTo>
                    <a:pt x="1984" y="579"/>
                    <a:pt x="1984" y="579"/>
                    <a:pt x="1984" y="579"/>
                  </a:cubicBezTo>
                  <a:cubicBezTo>
                    <a:pt x="1984" y="547"/>
                    <a:pt x="1984" y="547"/>
                    <a:pt x="1984" y="547"/>
                  </a:cubicBezTo>
                  <a:cubicBezTo>
                    <a:pt x="1984" y="476"/>
                    <a:pt x="1937" y="413"/>
                    <a:pt x="1868" y="394"/>
                  </a:cubicBezTo>
                  <a:close/>
                  <a:moveTo>
                    <a:pt x="70" y="515"/>
                  </a:moveTo>
                  <a:cubicBezTo>
                    <a:pt x="80" y="487"/>
                    <a:pt x="103" y="464"/>
                    <a:pt x="133" y="455"/>
                  </a:cubicBezTo>
                  <a:cubicBezTo>
                    <a:pt x="288" y="411"/>
                    <a:pt x="288" y="411"/>
                    <a:pt x="288" y="411"/>
                  </a:cubicBezTo>
                  <a:cubicBezTo>
                    <a:pt x="288" y="319"/>
                    <a:pt x="288" y="319"/>
                    <a:pt x="288" y="319"/>
                  </a:cubicBezTo>
                  <a:cubicBezTo>
                    <a:pt x="272" y="310"/>
                    <a:pt x="272" y="310"/>
                    <a:pt x="272" y="310"/>
                  </a:cubicBezTo>
                  <a:cubicBezTo>
                    <a:pt x="242" y="292"/>
                    <a:pt x="224" y="261"/>
                    <a:pt x="224" y="227"/>
                  </a:cubicBezTo>
                  <a:cubicBezTo>
                    <a:pt x="224" y="163"/>
                    <a:pt x="224" y="163"/>
                    <a:pt x="224" y="163"/>
                  </a:cubicBezTo>
                  <a:cubicBezTo>
                    <a:pt x="224" y="136"/>
                    <a:pt x="235" y="110"/>
                    <a:pt x="255" y="92"/>
                  </a:cubicBezTo>
                  <a:cubicBezTo>
                    <a:pt x="275" y="74"/>
                    <a:pt x="301" y="65"/>
                    <a:pt x="329" y="67"/>
                  </a:cubicBezTo>
                  <a:cubicBezTo>
                    <a:pt x="378" y="72"/>
                    <a:pt x="416" y="117"/>
                    <a:pt x="416" y="170"/>
                  </a:cubicBezTo>
                  <a:cubicBezTo>
                    <a:pt x="416" y="227"/>
                    <a:pt x="416" y="227"/>
                    <a:pt x="416" y="227"/>
                  </a:cubicBezTo>
                  <a:cubicBezTo>
                    <a:pt x="416" y="261"/>
                    <a:pt x="398" y="292"/>
                    <a:pt x="368" y="310"/>
                  </a:cubicBezTo>
                  <a:cubicBezTo>
                    <a:pt x="352" y="319"/>
                    <a:pt x="352" y="319"/>
                    <a:pt x="352" y="319"/>
                  </a:cubicBezTo>
                  <a:cubicBezTo>
                    <a:pt x="352" y="411"/>
                    <a:pt x="352" y="411"/>
                    <a:pt x="352" y="411"/>
                  </a:cubicBezTo>
                  <a:cubicBezTo>
                    <a:pt x="507" y="455"/>
                    <a:pt x="507" y="455"/>
                    <a:pt x="507" y="455"/>
                  </a:cubicBezTo>
                  <a:cubicBezTo>
                    <a:pt x="537" y="464"/>
                    <a:pt x="560" y="487"/>
                    <a:pt x="570" y="515"/>
                  </a:cubicBezTo>
                  <a:lnTo>
                    <a:pt x="70" y="515"/>
                  </a:lnTo>
                  <a:close/>
                  <a:moveTo>
                    <a:pt x="70" y="1155"/>
                  </a:moveTo>
                  <a:cubicBezTo>
                    <a:pt x="80" y="1127"/>
                    <a:pt x="103" y="1104"/>
                    <a:pt x="133" y="1095"/>
                  </a:cubicBezTo>
                  <a:cubicBezTo>
                    <a:pt x="288" y="1051"/>
                    <a:pt x="288" y="1051"/>
                    <a:pt x="288" y="1051"/>
                  </a:cubicBezTo>
                  <a:cubicBezTo>
                    <a:pt x="288" y="959"/>
                    <a:pt x="288" y="959"/>
                    <a:pt x="288" y="959"/>
                  </a:cubicBezTo>
                  <a:cubicBezTo>
                    <a:pt x="272" y="950"/>
                    <a:pt x="272" y="950"/>
                    <a:pt x="272" y="950"/>
                  </a:cubicBezTo>
                  <a:cubicBezTo>
                    <a:pt x="242" y="932"/>
                    <a:pt x="224" y="901"/>
                    <a:pt x="224" y="867"/>
                  </a:cubicBezTo>
                  <a:cubicBezTo>
                    <a:pt x="224" y="803"/>
                    <a:pt x="224" y="803"/>
                    <a:pt x="224" y="803"/>
                  </a:cubicBezTo>
                  <a:cubicBezTo>
                    <a:pt x="224" y="776"/>
                    <a:pt x="235" y="750"/>
                    <a:pt x="255" y="732"/>
                  </a:cubicBezTo>
                  <a:cubicBezTo>
                    <a:pt x="275" y="714"/>
                    <a:pt x="301" y="705"/>
                    <a:pt x="329" y="707"/>
                  </a:cubicBezTo>
                  <a:cubicBezTo>
                    <a:pt x="378" y="712"/>
                    <a:pt x="416" y="757"/>
                    <a:pt x="416" y="810"/>
                  </a:cubicBezTo>
                  <a:cubicBezTo>
                    <a:pt x="416" y="867"/>
                    <a:pt x="416" y="867"/>
                    <a:pt x="416" y="867"/>
                  </a:cubicBezTo>
                  <a:cubicBezTo>
                    <a:pt x="416" y="901"/>
                    <a:pt x="398" y="932"/>
                    <a:pt x="368" y="950"/>
                  </a:cubicBezTo>
                  <a:cubicBezTo>
                    <a:pt x="352" y="959"/>
                    <a:pt x="352" y="959"/>
                    <a:pt x="352" y="959"/>
                  </a:cubicBezTo>
                  <a:cubicBezTo>
                    <a:pt x="352" y="1051"/>
                    <a:pt x="352" y="1051"/>
                    <a:pt x="352" y="1051"/>
                  </a:cubicBezTo>
                  <a:cubicBezTo>
                    <a:pt x="507" y="1095"/>
                    <a:pt x="507" y="1095"/>
                    <a:pt x="507" y="1095"/>
                  </a:cubicBezTo>
                  <a:cubicBezTo>
                    <a:pt x="537" y="1104"/>
                    <a:pt x="560" y="1127"/>
                    <a:pt x="570" y="1155"/>
                  </a:cubicBezTo>
                  <a:lnTo>
                    <a:pt x="70" y="1155"/>
                  </a:lnTo>
                  <a:close/>
                  <a:moveTo>
                    <a:pt x="1477" y="1095"/>
                  </a:moveTo>
                  <a:cubicBezTo>
                    <a:pt x="1632" y="1051"/>
                    <a:pt x="1632" y="1051"/>
                    <a:pt x="1632" y="1051"/>
                  </a:cubicBezTo>
                  <a:cubicBezTo>
                    <a:pt x="1632" y="959"/>
                    <a:pt x="1632" y="959"/>
                    <a:pt x="1632" y="959"/>
                  </a:cubicBezTo>
                  <a:cubicBezTo>
                    <a:pt x="1616" y="950"/>
                    <a:pt x="1616" y="950"/>
                    <a:pt x="1616" y="950"/>
                  </a:cubicBezTo>
                  <a:cubicBezTo>
                    <a:pt x="1586" y="932"/>
                    <a:pt x="1568" y="901"/>
                    <a:pt x="1568" y="867"/>
                  </a:cubicBezTo>
                  <a:cubicBezTo>
                    <a:pt x="1568" y="803"/>
                    <a:pt x="1568" y="803"/>
                    <a:pt x="1568" y="803"/>
                  </a:cubicBezTo>
                  <a:cubicBezTo>
                    <a:pt x="1568" y="776"/>
                    <a:pt x="1579" y="750"/>
                    <a:pt x="1599" y="732"/>
                  </a:cubicBezTo>
                  <a:cubicBezTo>
                    <a:pt x="1619" y="714"/>
                    <a:pt x="1645" y="705"/>
                    <a:pt x="1673" y="707"/>
                  </a:cubicBezTo>
                  <a:cubicBezTo>
                    <a:pt x="1722" y="712"/>
                    <a:pt x="1760" y="757"/>
                    <a:pt x="1760" y="810"/>
                  </a:cubicBezTo>
                  <a:cubicBezTo>
                    <a:pt x="1760" y="867"/>
                    <a:pt x="1760" y="867"/>
                    <a:pt x="1760" y="867"/>
                  </a:cubicBezTo>
                  <a:cubicBezTo>
                    <a:pt x="1760" y="901"/>
                    <a:pt x="1742" y="932"/>
                    <a:pt x="1712" y="950"/>
                  </a:cubicBezTo>
                  <a:cubicBezTo>
                    <a:pt x="1696" y="959"/>
                    <a:pt x="1696" y="959"/>
                    <a:pt x="1696" y="959"/>
                  </a:cubicBezTo>
                  <a:cubicBezTo>
                    <a:pt x="1696" y="1051"/>
                    <a:pt x="1696" y="1051"/>
                    <a:pt x="1696" y="1051"/>
                  </a:cubicBezTo>
                  <a:cubicBezTo>
                    <a:pt x="1851" y="1095"/>
                    <a:pt x="1851" y="1095"/>
                    <a:pt x="1851" y="1095"/>
                  </a:cubicBezTo>
                  <a:cubicBezTo>
                    <a:pt x="1881" y="1104"/>
                    <a:pt x="1904" y="1127"/>
                    <a:pt x="1914" y="1155"/>
                  </a:cubicBezTo>
                  <a:cubicBezTo>
                    <a:pt x="1414" y="1155"/>
                    <a:pt x="1414" y="1155"/>
                    <a:pt x="1414" y="1155"/>
                  </a:cubicBezTo>
                  <a:cubicBezTo>
                    <a:pt x="1424" y="1127"/>
                    <a:pt x="1447" y="1104"/>
                    <a:pt x="1477" y="1095"/>
                  </a:cubicBezTo>
                  <a:close/>
                  <a:moveTo>
                    <a:pt x="1414" y="515"/>
                  </a:moveTo>
                  <a:cubicBezTo>
                    <a:pt x="1424" y="487"/>
                    <a:pt x="1447" y="464"/>
                    <a:pt x="1477" y="455"/>
                  </a:cubicBezTo>
                  <a:cubicBezTo>
                    <a:pt x="1632" y="411"/>
                    <a:pt x="1632" y="411"/>
                    <a:pt x="1632" y="411"/>
                  </a:cubicBezTo>
                  <a:cubicBezTo>
                    <a:pt x="1632" y="319"/>
                    <a:pt x="1632" y="319"/>
                    <a:pt x="1632" y="319"/>
                  </a:cubicBezTo>
                  <a:cubicBezTo>
                    <a:pt x="1616" y="310"/>
                    <a:pt x="1616" y="310"/>
                    <a:pt x="1616" y="310"/>
                  </a:cubicBezTo>
                  <a:cubicBezTo>
                    <a:pt x="1586" y="292"/>
                    <a:pt x="1568" y="261"/>
                    <a:pt x="1568" y="227"/>
                  </a:cubicBezTo>
                  <a:cubicBezTo>
                    <a:pt x="1568" y="163"/>
                    <a:pt x="1568" y="163"/>
                    <a:pt x="1568" y="163"/>
                  </a:cubicBezTo>
                  <a:cubicBezTo>
                    <a:pt x="1568" y="136"/>
                    <a:pt x="1579" y="110"/>
                    <a:pt x="1599" y="92"/>
                  </a:cubicBezTo>
                  <a:cubicBezTo>
                    <a:pt x="1619" y="74"/>
                    <a:pt x="1645" y="65"/>
                    <a:pt x="1673" y="67"/>
                  </a:cubicBezTo>
                  <a:cubicBezTo>
                    <a:pt x="1722" y="72"/>
                    <a:pt x="1760" y="117"/>
                    <a:pt x="1760" y="170"/>
                  </a:cubicBezTo>
                  <a:cubicBezTo>
                    <a:pt x="1760" y="227"/>
                    <a:pt x="1760" y="227"/>
                    <a:pt x="1760" y="227"/>
                  </a:cubicBezTo>
                  <a:cubicBezTo>
                    <a:pt x="1760" y="261"/>
                    <a:pt x="1742" y="292"/>
                    <a:pt x="1712" y="310"/>
                  </a:cubicBezTo>
                  <a:cubicBezTo>
                    <a:pt x="1696" y="319"/>
                    <a:pt x="1696" y="319"/>
                    <a:pt x="1696" y="319"/>
                  </a:cubicBezTo>
                  <a:cubicBezTo>
                    <a:pt x="1696" y="411"/>
                    <a:pt x="1696" y="411"/>
                    <a:pt x="1696" y="411"/>
                  </a:cubicBezTo>
                  <a:cubicBezTo>
                    <a:pt x="1851" y="455"/>
                    <a:pt x="1851" y="455"/>
                    <a:pt x="1851" y="455"/>
                  </a:cubicBezTo>
                  <a:cubicBezTo>
                    <a:pt x="1881" y="464"/>
                    <a:pt x="1904" y="487"/>
                    <a:pt x="1914" y="515"/>
                  </a:cubicBezTo>
                  <a:lnTo>
                    <a:pt x="1414" y="515"/>
                  </a:lnTo>
                  <a:close/>
                </a:path>
              </a:pathLst>
            </a:custGeom>
            <a:solidFill>
              <a:srgbClr val="F6822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42" name="Google Shape;575;p65">
              <a:extLst>
                <a:ext uri="{FF2B5EF4-FFF2-40B4-BE49-F238E27FC236}">
                  <a16:creationId xmlns:a16="http://schemas.microsoft.com/office/drawing/2014/main" id="{6E489623-7F4C-D77D-7C3F-079C0C61797B}"/>
                </a:ext>
              </a:extLst>
            </p:cNvPr>
            <p:cNvSpPr/>
            <p:nvPr/>
          </p:nvSpPr>
          <p:spPr>
            <a:xfrm>
              <a:off x="9315450" y="1998662"/>
              <a:ext cx="274637" cy="468312"/>
            </a:xfrm>
            <a:custGeom>
              <a:avLst/>
              <a:gdLst/>
              <a:ahLst/>
              <a:cxnLst/>
              <a:rect l="l" t="t" r="r" b="b"/>
              <a:pathLst>
                <a:path w="640" h="1091" extrusionOk="0">
                  <a:moveTo>
                    <a:pt x="0" y="643"/>
                  </a:moveTo>
                  <a:cubicBezTo>
                    <a:pt x="210" y="643"/>
                    <a:pt x="210" y="643"/>
                    <a:pt x="210" y="643"/>
                  </a:cubicBezTo>
                  <a:cubicBezTo>
                    <a:pt x="227" y="672"/>
                    <a:pt x="255" y="694"/>
                    <a:pt x="288" y="702"/>
                  </a:cubicBezTo>
                  <a:cubicBezTo>
                    <a:pt x="288" y="899"/>
                    <a:pt x="288" y="899"/>
                    <a:pt x="288" y="899"/>
                  </a:cubicBezTo>
                  <a:cubicBezTo>
                    <a:pt x="224" y="899"/>
                    <a:pt x="224" y="899"/>
                    <a:pt x="224" y="899"/>
                  </a:cubicBezTo>
                  <a:cubicBezTo>
                    <a:pt x="171" y="899"/>
                    <a:pt x="128" y="942"/>
                    <a:pt x="128" y="995"/>
                  </a:cubicBezTo>
                  <a:cubicBezTo>
                    <a:pt x="128" y="1091"/>
                    <a:pt x="128" y="1091"/>
                    <a:pt x="128" y="1091"/>
                  </a:cubicBezTo>
                  <a:cubicBezTo>
                    <a:pt x="512" y="1091"/>
                    <a:pt x="512" y="1091"/>
                    <a:pt x="512" y="1091"/>
                  </a:cubicBezTo>
                  <a:cubicBezTo>
                    <a:pt x="512" y="995"/>
                    <a:pt x="512" y="995"/>
                    <a:pt x="512" y="995"/>
                  </a:cubicBezTo>
                  <a:cubicBezTo>
                    <a:pt x="512" y="942"/>
                    <a:pt x="469" y="899"/>
                    <a:pt x="416" y="899"/>
                  </a:cubicBezTo>
                  <a:cubicBezTo>
                    <a:pt x="352" y="899"/>
                    <a:pt x="352" y="899"/>
                    <a:pt x="352" y="899"/>
                  </a:cubicBezTo>
                  <a:cubicBezTo>
                    <a:pt x="352" y="702"/>
                    <a:pt x="352" y="702"/>
                    <a:pt x="352" y="702"/>
                  </a:cubicBezTo>
                  <a:cubicBezTo>
                    <a:pt x="385" y="694"/>
                    <a:pt x="413" y="672"/>
                    <a:pt x="430" y="643"/>
                  </a:cubicBezTo>
                  <a:cubicBezTo>
                    <a:pt x="640" y="643"/>
                    <a:pt x="640" y="643"/>
                    <a:pt x="640" y="643"/>
                  </a:cubicBezTo>
                  <a:cubicBezTo>
                    <a:pt x="640" y="547"/>
                    <a:pt x="640" y="547"/>
                    <a:pt x="640" y="547"/>
                  </a:cubicBezTo>
                  <a:cubicBezTo>
                    <a:pt x="640" y="476"/>
                    <a:pt x="593" y="413"/>
                    <a:pt x="524" y="394"/>
                  </a:cubicBezTo>
                  <a:cubicBezTo>
                    <a:pt x="416" y="363"/>
                    <a:pt x="416" y="363"/>
                    <a:pt x="416" y="363"/>
                  </a:cubicBezTo>
                  <a:cubicBezTo>
                    <a:pt x="416" y="354"/>
                    <a:pt x="416" y="354"/>
                    <a:pt x="416" y="354"/>
                  </a:cubicBezTo>
                  <a:cubicBezTo>
                    <a:pt x="456" y="324"/>
                    <a:pt x="480" y="277"/>
                    <a:pt x="480" y="227"/>
                  </a:cubicBezTo>
                  <a:cubicBezTo>
                    <a:pt x="480" y="170"/>
                    <a:pt x="480" y="170"/>
                    <a:pt x="480" y="170"/>
                  </a:cubicBezTo>
                  <a:cubicBezTo>
                    <a:pt x="480" y="84"/>
                    <a:pt x="416" y="11"/>
                    <a:pt x="334" y="4"/>
                  </a:cubicBezTo>
                  <a:cubicBezTo>
                    <a:pt x="289" y="0"/>
                    <a:pt x="245" y="15"/>
                    <a:pt x="212" y="45"/>
                  </a:cubicBezTo>
                  <a:cubicBezTo>
                    <a:pt x="179" y="75"/>
                    <a:pt x="160" y="118"/>
                    <a:pt x="160" y="163"/>
                  </a:cubicBezTo>
                  <a:cubicBezTo>
                    <a:pt x="160" y="227"/>
                    <a:pt x="160" y="227"/>
                    <a:pt x="160" y="227"/>
                  </a:cubicBezTo>
                  <a:cubicBezTo>
                    <a:pt x="160" y="277"/>
                    <a:pt x="184" y="324"/>
                    <a:pt x="224" y="354"/>
                  </a:cubicBezTo>
                  <a:cubicBezTo>
                    <a:pt x="224" y="363"/>
                    <a:pt x="224" y="363"/>
                    <a:pt x="224" y="363"/>
                  </a:cubicBezTo>
                  <a:cubicBezTo>
                    <a:pt x="116" y="394"/>
                    <a:pt x="116" y="394"/>
                    <a:pt x="116" y="394"/>
                  </a:cubicBezTo>
                  <a:cubicBezTo>
                    <a:pt x="48" y="413"/>
                    <a:pt x="0" y="476"/>
                    <a:pt x="0" y="547"/>
                  </a:cubicBezTo>
                  <a:lnTo>
                    <a:pt x="0" y="643"/>
                  </a:lnTo>
                  <a:close/>
                  <a:moveTo>
                    <a:pt x="416" y="963"/>
                  </a:moveTo>
                  <a:cubicBezTo>
                    <a:pt x="434" y="963"/>
                    <a:pt x="448" y="977"/>
                    <a:pt x="448" y="995"/>
                  </a:cubicBezTo>
                  <a:cubicBezTo>
                    <a:pt x="448" y="1027"/>
                    <a:pt x="448" y="1027"/>
                    <a:pt x="448" y="1027"/>
                  </a:cubicBezTo>
                  <a:cubicBezTo>
                    <a:pt x="192" y="1027"/>
                    <a:pt x="192" y="1027"/>
                    <a:pt x="192" y="1027"/>
                  </a:cubicBezTo>
                  <a:cubicBezTo>
                    <a:pt x="192" y="995"/>
                    <a:pt x="192" y="995"/>
                    <a:pt x="192" y="995"/>
                  </a:cubicBezTo>
                  <a:cubicBezTo>
                    <a:pt x="192" y="977"/>
                    <a:pt x="206" y="963"/>
                    <a:pt x="224" y="963"/>
                  </a:cubicBezTo>
                  <a:lnTo>
                    <a:pt x="416" y="963"/>
                  </a:lnTo>
                  <a:close/>
                  <a:moveTo>
                    <a:pt x="320" y="643"/>
                  </a:moveTo>
                  <a:cubicBezTo>
                    <a:pt x="285" y="643"/>
                    <a:pt x="256" y="614"/>
                    <a:pt x="256" y="579"/>
                  </a:cubicBezTo>
                  <a:cubicBezTo>
                    <a:pt x="256" y="544"/>
                    <a:pt x="285" y="515"/>
                    <a:pt x="320" y="515"/>
                  </a:cubicBezTo>
                  <a:cubicBezTo>
                    <a:pt x="355" y="515"/>
                    <a:pt x="384" y="544"/>
                    <a:pt x="384" y="579"/>
                  </a:cubicBezTo>
                  <a:cubicBezTo>
                    <a:pt x="384" y="614"/>
                    <a:pt x="355" y="643"/>
                    <a:pt x="320" y="643"/>
                  </a:cubicBezTo>
                  <a:close/>
                  <a:moveTo>
                    <a:pt x="64" y="547"/>
                  </a:moveTo>
                  <a:cubicBezTo>
                    <a:pt x="64" y="505"/>
                    <a:pt x="92" y="467"/>
                    <a:pt x="133" y="455"/>
                  </a:cubicBezTo>
                  <a:cubicBezTo>
                    <a:pt x="288" y="411"/>
                    <a:pt x="288" y="411"/>
                    <a:pt x="288" y="411"/>
                  </a:cubicBezTo>
                  <a:cubicBezTo>
                    <a:pt x="288" y="319"/>
                    <a:pt x="288" y="319"/>
                    <a:pt x="288" y="319"/>
                  </a:cubicBezTo>
                  <a:cubicBezTo>
                    <a:pt x="272" y="310"/>
                    <a:pt x="272" y="310"/>
                    <a:pt x="272" y="310"/>
                  </a:cubicBezTo>
                  <a:cubicBezTo>
                    <a:pt x="242" y="292"/>
                    <a:pt x="224" y="261"/>
                    <a:pt x="224" y="227"/>
                  </a:cubicBezTo>
                  <a:cubicBezTo>
                    <a:pt x="224" y="163"/>
                    <a:pt x="224" y="163"/>
                    <a:pt x="224" y="163"/>
                  </a:cubicBezTo>
                  <a:cubicBezTo>
                    <a:pt x="224" y="136"/>
                    <a:pt x="235" y="110"/>
                    <a:pt x="255" y="92"/>
                  </a:cubicBezTo>
                  <a:cubicBezTo>
                    <a:pt x="275" y="74"/>
                    <a:pt x="301" y="65"/>
                    <a:pt x="329" y="67"/>
                  </a:cubicBezTo>
                  <a:cubicBezTo>
                    <a:pt x="378" y="72"/>
                    <a:pt x="416" y="117"/>
                    <a:pt x="416" y="170"/>
                  </a:cubicBezTo>
                  <a:cubicBezTo>
                    <a:pt x="416" y="227"/>
                    <a:pt x="416" y="227"/>
                    <a:pt x="416" y="227"/>
                  </a:cubicBezTo>
                  <a:cubicBezTo>
                    <a:pt x="416" y="261"/>
                    <a:pt x="398" y="292"/>
                    <a:pt x="368" y="310"/>
                  </a:cubicBezTo>
                  <a:cubicBezTo>
                    <a:pt x="352" y="319"/>
                    <a:pt x="352" y="319"/>
                    <a:pt x="352" y="319"/>
                  </a:cubicBezTo>
                  <a:cubicBezTo>
                    <a:pt x="352" y="411"/>
                    <a:pt x="352" y="411"/>
                    <a:pt x="352" y="411"/>
                  </a:cubicBezTo>
                  <a:cubicBezTo>
                    <a:pt x="507" y="455"/>
                    <a:pt x="507" y="455"/>
                    <a:pt x="507" y="455"/>
                  </a:cubicBezTo>
                  <a:cubicBezTo>
                    <a:pt x="548" y="467"/>
                    <a:pt x="576" y="505"/>
                    <a:pt x="576" y="547"/>
                  </a:cubicBezTo>
                  <a:cubicBezTo>
                    <a:pt x="576" y="579"/>
                    <a:pt x="576" y="579"/>
                    <a:pt x="576" y="579"/>
                  </a:cubicBezTo>
                  <a:cubicBezTo>
                    <a:pt x="448" y="579"/>
                    <a:pt x="448" y="579"/>
                    <a:pt x="448" y="579"/>
                  </a:cubicBezTo>
                  <a:cubicBezTo>
                    <a:pt x="448" y="508"/>
                    <a:pt x="391" y="451"/>
                    <a:pt x="320" y="451"/>
                  </a:cubicBezTo>
                  <a:cubicBezTo>
                    <a:pt x="249" y="451"/>
                    <a:pt x="192" y="508"/>
                    <a:pt x="192" y="579"/>
                  </a:cubicBezTo>
                  <a:cubicBezTo>
                    <a:pt x="64" y="579"/>
                    <a:pt x="64" y="579"/>
                    <a:pt x="64" y="579"/>
                  </a:cubicBezTo>
                  <a:lnTo>
                    <a:pt x="64" y="547"/>
                  </a:lnTo>
                  <a:close/>
                </a:path>
              </a:pathLst>
            </a:custGeom>
            <a:solidFill>
              <a:srgbClr val="F6822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
          <p:nvSpPr>
            <p:cNvPr id="2143" name="Google Shape;576;p65">
              <a:extLst>
                <a:ext uri="{FF2B5EF4-FFF2-40B4-BE49-F238E27FC236}">
                  <a16:creationId xmlns:a16="http://schemas.microsoft.com/office/drawing/2014/main" id="{45DF8637-333F-6CDB-C202-A38E9F71A824}"/>
                </a:ext>
              </a:extLst>
            </p:cNvPr>
            <p:cNvSpPr/>
            <p:nvPr/>
          </p:nvSpPr>
          <p:spPr>
            <a:xfrm>
              <a:off x="9466263" y="2495550"/>
              <a:ext cx="111000" cy="82500"/>
            </a:xfrm>
            <a:prstGeom prst="rect">
              <a:avLst/>
            </a:prstGeom>
            <a:solidFill>
              <a:srgbClr val="F6822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44" name="Google Shape;577;p65">
              <a:extLst>
                <a:ext uri="{FF2B5EF4-FFF2-40B4-BE49-F238E27FC236}">
                  <a16:creationId xmlns:a16="http://schemas.microsoft.com/office/drawing/2014/main" id="{81BAC1E3-7322-18F9-16B6-E6DAA416C0A9}"/>
                </a:ext>
              </a:extLst>
            </p:cNvPr>
            <p:cNvSpPr/>
            <p:nvPr/>
          </p:nvSpPr>
          <p:spPr>
            <a:xfrm>
              <a:off x="9328150" y="2495550"/>
              <a:ext cx="111000" cy="82500"/>
            </a:xfrm>
            <a:prstGeom prst="rect">
              <a:avLst/>
            </a:prstGeom>
            <a:solidFill>
              <a:srgbClr val="F6822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45" name="Google Shape;578;p65">
              <a:extLst>
                <a:ext uri="{FF2B5EF4-FFF2-40B4-BE49-F238E27FC236}">
                  <a16:creationId xmlns:a16="http://schemas.microsoft.com/office/drawing/2014/main" id="{5AA8FD3E-AF10-A8C1-2F2B-78FE2E00FCEC}"/>
                </a:ext>
              </a:extLst>
            </p:cNvPr>
            <p:cNvSpPr/>
            <p:nvPr/>
          </p:nvSpPr>
          <p:spPr>
            <a:xfrm>
              <a:off x="9466263" y="2714625"/>
              <a:ext cx="111000" cy="82500"/>
            </a:xfrm>
            <a:prstGeom prst="rect">
              <a:avLst/>
            </a:prstGeom>
            <a:solidFill>
              <a:srgbClr val="F6822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46" name="Google Shape;579;p65">
              <a:extLst>
                <a:ext uri="{FF2B5EF4-FFF2-40B4-BE49-F238E27FC236}">
                  <a16:creationId xmlns:a16="http://schemas.microsoft.com/office/drawing/2014/main" id="{558EEC43-0369-0596-5113-F6E3B5192763}"/>
                </a:ext>
              </a:extLst>
            </p:cNvPr>
            <p:cNvSpPr/>
            <p:nvPr/>
          </p:nvSpPr>
          <p:spPr>
            <a:xfrm>
              <a:off x="9328150" y="2714625"/>
              <a:ext cx="111000" cy="82500"/>
            </a:xfrm>
            <a:prstGeom prst="rect">
              <a:avLst/>
            </a:prstGeom>
            <a:solidFill>
              <a:srgbClr val="F6822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grpSp>
        <p:nvGrpSpPr>
          <p:cNvPr id="2147" name="Google Shape;544;p65">
            <a:extLst>
              <a:ext uri="{FF2B5EF4-FFF2-40B4-BE49-F238E27FC236}">
                <a16:creationId xmlns:a16="http://schemas.microsoft.com/office/drawing/2014/main" id="{870CB69F-D65E-D673-7CB4-C741CC039446}"/>
              </a:ext>
            </a:extLst>
          </p:cNvPr>
          <p:cNvGrpSpPr/>
          <p:nvPr/>
        </p:nvGrpSpPr>
        <p:grpSpPr>
          <a:xfrm>
            <a:off x="9018233" y="2865191"/>
            <a:ext cx="365760" cy="365760"/>
            <a:chOff x="-41270450" y="1973375"/>
            <a:chExt cx="315850" cy="317450"/>
          </a:xfrm>
        </p:grpSpPr>
        <p:sp>
          <p:nvSpPr>
            <p:cNvPr id="2148" name="Google Shape;545;p65">
              <a:extLst>
                <a:ext uri="{FF2B5EF4-FFF2-40B4-BE49-F238E27FC236}">
                  <a16:creationId xmlns:a16="http://schemas.microsoft.com/office/drawing/2014/main" id="{613CAE6C-E35E-AD29-9601-0991DA7612AA}"/>
                </a:ext>
              </a:extLst>
            </p:cNvPr>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49" name="Google Shape;546;p65">
              <a:extLst>
                <a:ext uri="{FF2B5EF4-FFF2-40B4-BE49-F238E27FC236}">
                  <a16:creationId xmlns:a16="http://schemas.microsoft.com/office/drawing/2014/main" id="{888E9DFD-97C7-4CFB-D69F-B83DAA75CEBA}"/>
                </a:ext>
              </a:extLst>
            </p:cNvPr>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50" name="Google Shape;547;p65">
              <a:extLst>
                <a:ext uri="{FF2B5EF4-FFF2-40B4-BE49-F238E27FC236}">
                  <a16:creationId xmlns:a16="http://schemas.microsoft.com/office/drawing/2014/main" id="{661A048E-E558-ED3C-EF14-F7827C38F27B}"/>
                </a:ext>
              </a:extLst>
            </p:cNvPr>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51" name="Google Shape;548;p65">
              <a:extLst>
                <a:ext uri="{FF2B5EF4-FFF2-40B4-BE49-F238E27FC236}">
                  <a16:creationId xmlns:a16="http://schemas.microsoft.com/office/drawing/2014/main" id="{1E2DEE37-1D44-DDDD-049D-B5734A09566B}"/>
                </a:ext>
              </a:extLst>
            </p:cNvPr>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grpSp>
        <p:nvGrpSpPr>
          <p:cNvPr id="2152" name="Google Shape;564;p65">
            <a:extLst>
              <a:ext uri="{FF2B5EF4-FFF2-40B4-BE49-F238E27FC236}">
                <a16:creationId xmlns:a16="http://schemas.microsoft.com/office/drawing/2014/main" id="{8D8ACED6-8248-84D4-1381-D49A259047A3}"/>
              </a:ext>
            </a:extLst>
          </p:cNvPr>
          <p:cNvGrpSpPr/>
          <p:nvPr/>
        </p:nvGrpSpPr>
        <p:grpSpPr>
          <a:xfrm>
            <a:off x="10934494" y="2886436"/>
            <a:ext cx="369570" cy="336865"/>
            <a:chOff x="3865000" y="847675"/>
            <a:chExt cx="483150" cy="452925"/>
          </a:xfrm>
        </p:grpSpPr>
        <p:sp>
          <p:nvSpPr>
            <p:cNvPr id="2153" name="Google Shape;565;p65">
              <a:extLst>
                <a:ext uri="{FF2B5EF4-FFF2-40B4-BE49-F238E27FC236}">
                  <a16:creationId xmlns:a16="http://schemas.microsoft.com/office/drawing/2014/main" id="{74224624-DE5E-5E92-8024-B3DADB2B5195}"/>
                </a:ext>
              </a:extLst>
            </p:cNvPr>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435D74"/>
                </a:solidFill>
                <a:latin typeface="Arial"/>
                <a:ea typeface="Arial"/>
                <a:cs typeface="Arial"/>
                <a:sym typeface="Arial"/>
              </a:endParaRPr>
            </a:p>
          </p:txBody>
        </p:sp>
        <p:sp>
          <p:nvSpPr>
            <p:cNvPr id="2154" name="Google Shape;566;p65">
              <a:extLst>
                <a:ext uri="{FF2B5EF4-FFF2-40B4-BE49-F238E27FC236}">
                  <a16:creationId xmlns:a16="http://schemas.microsoft.com/office/drawing/2014/main" id="{EFF7431E-C8D4-BAF4-C877-423B164D278F}"/>
                </a:ext>
              </a:extLst>
            </p:cNvPr>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435D74"/>
                </a:solidFill>
                <a:latin typeface="Arial"/>
                <a:ea typeface="Arial"/>
                <a:cs typeface="Arial"/>
                <a:sym typeface="Arial"/>
              </a:endParaRPr>
            </a:p>
          </p:txBody>
        </p:sp>
        <p:sp>
          <p:nvSpPr>
            <p:cNvPr id="2155" name="Google Shape;567;p65">
              <a:extLst>
                <a:ext uri="{FF2B5EF4-FFF2-40B4-BE49-F238E27FC236}">
                  <a16:creationId xmlns:a16="http://schemas.microsoft.com/office/drawing/2014/main" id="{1A19418D-5E22-D878-CAB5-5AF51D7EF7E7}"/>
                </a:ext>
              </a:extLst>
            </p:cNvPr>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435D74"/>
                </a:solidFill>
                <a:latin typeface="Arial"/>
                <a:ea typeface="Arial"/>
                <a:cs typeface="Arial"/>
                <a:sym typeface="Arial"/>
              </a:endParaRPr>
            </a:p>
          </p:txBody>
        </p:sp>
        <p:sp>
          <p:nvSpPr>
            <p:cNvPr id="2156" name="Google Shape;568;p65">
              <a:extLst>
                <a:ext uri="{FF2B5EF4-FFF2-40B4-BE49-F238E27FC236}">
                  <a16:creationId xmlns:a16="http://schemas.microsoft.com/office/drawing/2014/main" id="{2660B06C-4848-9074-6C08-FA8B36F95870}"/>
                </a:ext>
              </a:extLst>
            </p:cNvPr>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435D74"/>
                </a:solidFill>
                <a:latin typeface="Arial"/>
                <a:ea typeface="Arial"/>
                <a:cs typeface="Arial"/>
                <a:sym typeface="Arial"/>
              </a:endParaRPr>
            </a:p>
          </p:txBody>
        </p:sp>
      </p:grpSp>
      <p:grpSp>
        <p:nvGrpSpPr>
          <p:cNvPr id="2168" name="Google Shape;560;p65">
            <a:extLst>
              <a:ext uri="{FF2B5EF4-FFF2-40B4-BE49-F238E27FC236}">
                <a16:creationId xmlns:a16="http://schemas.microsoft.com/office/drawing/2014/main" id="{78EBFFFC-C631-6903-3B4E-E5463D739696}"/>
              </a:ext>
            </a:extLst>
          </p:cNvPr>
          <p:cNvGrpSpPr/>
          <p:nvPr/>
        </p:nvGrpSpPr>
        <p:grpSpPr>
          <a:xfrm>
            <a:off x="7996646" y="3855213"/>
            <a:ext cx="498449" cy="482037"/>
            <a:chOff x="-64401400" y="1914475"/>
            <a:chExt cx="319000" cy="317275"/>
          </a:xfrm>
        </p:grpSpPr>
        <p:sp>
          <p:nvSpPr>
            <p:cNvPr id="2169" name="Google Shape;561;p65">
              <a:extLst>
                <a:ext uri="{FF2B5EF4-FFF2-40B4-BE49-F238E27FC236}">
                  <a16:creationId xmlns:a16="http://schemas.microsoft.com/office/drawing/2014/main" id="{E4F10F37-B09B-F2AF-8368-B6537E67F04B}"/>
                </a:ext>
              </a:extLst>
            </p:cNvPr>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70" name="Google Shape;562;p65">
              <a:extLst>
                <a:ext uri="{FF2B5EF4-FFF2-40B4-BE49-F238E27FC236}">
                  <a16:creationId xmlns:a16="http://schemas.microsoft.com/office/drawing/2014/main" id="{15C562B0-0233-882D-25A6-F73A5D2A2DD3}"/>
                </a:ext>
              </a:extLst>
            </p:cNvPr>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71" name="Google Shape;563;p65">
              <a:extLst>
                <a:ext uri="{FF2B5EF4-FFF2-40B4-BE49-F238E27FC236}">
                  <a16:creationId xmlns:a16="http://schemas.microsoft.com/office/drawing/2014/main" id="{16BFF5E1-D2BB-F55F-B66A-07D9F86BF65F}"/>
                </a:ext>
              </a:extLst>
            </p:cNvPr>
            <p:cNvSpPr/>
            <p:nvPr/>
          </p:nvSpPr>
          <p:spPr>
            <a:xfrm>
              <a:off x="-64212375" y="2210450"/>
              <a:ext cx="5525" cy="25"/>
            </a:xfrm>
            <a:custGeom>
              <a:avLst/>
              <a:gdLst/>
              <a:ahLst/>
              <a:cxnLst/>
              <a:rect l="l" t="t" r="r" b="b"/>
              <a:pathLst>
                <a:path w="221" h="1" extrusionOk="0">
                  <a:moveTo>
                    <a:pt x="1" y="1"/>
                  </a:moveTo>
                  <a:lnTo>
                    <a:pt x="221" y="1"/>
                  </a:lnTo>
                </a:path>
              </a:pathLst>
            </a:custGeom>
            <a:solidFill>
              <a:srgbClr val="1F386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grpSp>
        <p:nvGrpSpPr>
          <p:cNvPr id="2172" name="Google Shape;540;p65">
            <a:extLst>
              <a:ext uri="{FF2B5EF4-FFF2-40B4-BE49-F238E27FC236}">
                <a16:creationId xmlns:a16="http://schemas.microsoft.com/office/drawing/2014/main" id="{2703ED7D-B8F0-4819-0303-144CDE24D170}"/>
              </a:ext>
            </a:extLst>
          </p:cNvPr>
          <p:cNvGrpSpPr/>
          <p:nvPr/>
        </p:nvGrpSpPr>
        <p:grpSpPr>
          <a:xfrm>
            <a:off x="9903224" y="3921848"/>
            <a:ext cx="489055" cy="473585"/>
            <a:chOff x="3505200" y="2913264"/>
            <a:chExt cx="615032" cy="612526"/>
          </a:xfrm>
        </p:grpSpPr>
        <p:sp>
          <p:nvSpPr>
            <p:cNvPr id="2173" name="Google Shape;541;p65">
              <a:extLst>
                <a:ext uri="{FF2B5EF4-FFF2-40B4-BE49-F238E27FC236}">
                  <a16:creationId xmlns:a16="http://schemas.microsoft.com/office/drawing/2014/main" id="{B6F99F35-9589-9A03-5A0A-2F902209BA1E}"/>
                </a:ext>
              </a:extLst>
            </p:cNvPr>
            <p:cNvSpPr/>
            <p:nvPr/>
          </p:nvSpPr>
          <p:spPr>
            <a:xfrm>
              <a:off x="3691931" y="3217175"/>
              <a:ext cx="239988" cy="217237"/>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
          <p:nvSpPr>
            <p:cNvPr id="2174" name="Google Shape;542;p65">
              <a:extLst>
                <a:ext uri="{FF2B5EF4-FFF2-40B4-BE49-F238E27FC236}">
                  <a16:creationId xmlns:a16="http://schemas.microsoft.com/office/drawing/2014/main" id="{474E0F8A-7CC9-17BC-F63C-F3F158403371}"/>
                </a:ext>
              </a:extLst>
            </p:cNvPr>
            <p:cNvSpPr/>
            <p:nvPr/>
          </p:nvSpPr>
          <p:spPr>
            <a:xfrm>
              <a:off x="3505200" y="2913264"/>
              <a:ext cx="615032" cy="612526"/>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F6822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2178" name="TextBox 2177">
            <a:extLst>
              <a:ext uri="{FF2B5EF4-FFF2-40B4-BE49-F238E27FC236}">
                <a16:creationId xmlns:a16="http://schemas.microsoft.com/office/drawing/2014/main" id="{96790918-FFF0-4A16-E53D-1A9BD291A0F5}"/>
              </a:ext>
            </a:extLst>
          </p:cNvPr>
          <p:cNvSpPr txBox="1"/>
          <p:nvPr/>
        </p:nvSpPr>
        <p:spPr>
          <a:xfrm>
            <a:off x="4475459" y="1026210"/>
            <a:ext cx="1787541" cy="954107"/>
          </a:xfrm>
          <a:prstGeom prst="rect">
            <a:avLst/>
          </a:prstGeom>
          <a:noFill/>
        </p:spPr>
        <p:txBody>
          <a:bodyPr wrap="square">
            <a:spAutoFit/>
          </a:bodyPr>
          <a:lstStyle/>
          <a:p>
            <a:pPr algn="ctr"/>
            <a:r>
              <a:rPr lang="en-US" sz="1400" b="1" dirty="0">
                <a:latin typeface="Sitka Text" panose="02000505000000020004" pitchFamily="2" charset="0"/>
              </a:rPr>
              <a:t>Learn from the comforts of your home with LMS and Mobile App</a:t>
            </a:r>
          </a:p>
        </p:txBody>
      </p:sp>
      <p:sp>
        <p:nvSpPr>
          <p:cNvPr id="2179" name="TextBox 2178">
            <a:extLst>
              <a:ext uri="{FF2B5EF4-FFF2-40B4-BE49-F238E27FC236}">
                <a16:creationId xmlns:a16="http://schemas.microsoft.com/office/drawing/2014/main" id="{33F284ED-002C-BDD0-6049-E254D43DB69A}"/>
              </a:ext>
            </a:extLst>
          </p:cNvPr>
          <p:cNvSpPr txBox="1"/>
          <p:nvPr/>
        </p:nvSpPr>
        <p:spPr>
          <a:xfrm>
            <a:off x="6331857" y="1046722"/>
            <a:ext cx="1840654" cy="954107"/>
          </a:xfrm>
          <a:prstGeom prst="rect">
            <a:avLst/>
          </a:prstGeom>
          <a:noFill/>
        </p:spPr>
        <p:txBody>
          <a:bodyPr wrap="square">
            <a:spAutoFit/>
          </a:bodyPr>
          <a:lstStyle/>
          <a:p>
            <a:pPr algn="ctr"/>
            <a:r>
              <a:rPr lang="en-US" sz="1400" b="1" dirty="0">
                <a:latin typeface="Sitka Text" panose="02000505000000020004" pitchFamily="2" charset="0"/>
              </a:rPr>
              <a:t>LIVE interactions with University Faculty &amp; Industry Experts</a:t>
            </a:r>
          </a:p>
        </p:txBody>
      </p:sp>
      <p:sp>
        <p:nvSpPr>
          <p:cNvPr id="2180" name="TextBox 2179">
            <a:extLst>
              <a:ext uri="{FF2B5EF4-FFF2-40B4-BE49-F238E27FC236}">
                <a16:creationId xmlns:a16="http://schemas.microsoft.com/office/drawing/2014/main" id="{4AE7A31D-3B64-CB02-9285-D4389C17E9C3}"/>
              </a:ext>
            </a:extLst>
          </p:cNvPr>
          <p:cNvSpPr txBox="1"/>
          <p:nvPr/>
        </p:nvSpPr>
        <p:spPr>
          <a:xfrm>
            <a:off x="8362214" y="1262165"/>
            <a:ext cx="1660698" cy="738664"/>
          </a:xfrm>
          <a:prstGeom prst="rect">
            <a:avLst/>
          </a:prstGeom>
          <a:noFill/>
        </p:spPr>
        <p:txBody>
          <a:bodyPr wrap="square">
            <a:spAutoFit/>
          </a:bodyPr>
          <a:lstStyle/>
          <a:p>
            <a:pPr algn="ctr"/>
            <a:r>
              <a:rPr lang="en-US" sz="1400" b="1" dirty="0">
                <a:latin typeface="Sitka Text" panose="02000505000000020004" pitchFamily="2" charset="0"/>
              </a:rPr>
              <a:t>400+ hours of recorded video content.</a:t>
            </a:r>
          </a:p>
        </p:txBody>
      </p:sp>
      <p:sp>
        <p:nvSpPr>
          <p:cNvPr id="2181" name="TextBox 2180">
            <a:extLst>
              <a:ext uri="{FF2B5EF4-FFF2-40B4-BE49-F238E27FC236}">
                <a16:creationId xmlns:a16="http://schemas.microsoft.com/office/drawing/2014/main" id="{B0E66696-2F14-789A-F458-A73DA555B83C}"/>
              </a:ext>
            </a:extLst>
          </p:cNvPr>
          <p:cNvSpPr txBox="1"/>
          <p:nvPr/>
        </p:nvSpPr>
        <p:spPr>
          <a:xfrm>
            <a:off x="10231171" y="1262165"/>
            <a:ext cx="1776215" cy="738664"/>
          </a:xfrm>
          <a:prstGeom prst="rect">
            <a:avLst/>
          </a:prstGeom>
          <a:noFill/>
        </p:spPr>
        <p:txBody>
          <a:bodyPr wrap="square">
            <a:spAutoFit/>
          </a:bodyPr>
          <a:lstStyle/>
          <a:p>
            <a:pPr algn="ctr"/>
            <a:r>
              <a:rPr lang="en-US" sz="1400" b="1" dirty="0">
                <a:latin typeface="Sitka Text" panose="02000505000000020004" pitchFamily="2" charset="0"/>
              </a:rPr>
              <a:t>Chat, Discussion Forum, Peer interactions</a:t>
            </a:r>
          </a:p>
        </p:txBody>
      </p:sp>
      <p:sp>
        <p:nvSpPr>
          <p:cNvPr id="2182" name="TextBox 2181">
            <a:extLst>
              <a:ext uri="{FF2B5EF4-FFF2-40B4-BE49-F238E27FC236}">
                <a16:creationId xmlns:a16="http://schemas.microsoft.com/office/drawing/2014/main" id="{01F9836B-CB8B-3FE4-7CFE-32DCB4710E03}"/>
              </a:ext>
            </a:extLst>
          </p:cNvPr>
          <p:cNvSpPr txBox="1"/>
          <p:nvPr/>
        </p:nvSpPr>
        <p:spPr>
          <a:xfrm>
            <a:off x="5534424" y="5103296"/>
            <a:ext cx="1660698" cy="954107"/>
          </a:xfrm>
          <a:prstGeom prst="rect">
            <a:avLst/>
          </a:prstGeom>
          <a:noFill/>
        </p:spPr>
        <p:txBody>
          <a:bodyPr wrap="square">
            <a:spAutoFit/>
          </a:bodyPr>
          <a:lstStyle/>
          <a:p>
            <a:pPr algn="ctr"/>
            <a:r>
              <a:rPr lang="en-US" sz="1400" b="1" dirty="0">
                <a:latin typeface="Sitka Text" panose="02000505000000020004" pitchFamily="2" charset="0"/>
              </a:rPr>
              <a:t>Fully Online Exams and Assignments submission </a:t>
            </a:r>
          </a:p>
        </p:txBody>
      </p:sp>
      <p:sp>
        <p:nvSpPr>
          <p:cNvPr id="2183" name="TextBox 2182">
            <a:extLst>
              <a:ext uri="{FF2B5EF4-FFF2-40B4-BE49-F238E27FC236}">
                <a16:creationId xmlns:a16="http://schemas.microsoft.com/office/drawing/2014/main" id="{EDE418F8-A27D-2ACA-6FA4-C1EE30ED7EDD}"/>
              </a:ext>
            </a:extLst>
          </p:cNvPr>
          <p:cNvSpPr txBox="1"/>
          <p:nvPr/>
        </p:nvSpPr>
        <p:spPr>
          <a:xfrm>
            <a:off x="7421288" y="5103296"/>
            <a:ext cx="1660698" cy="1169551"/>
          </a:xfrm>
          <a:prstGeom prst="rect">
            <a:avLst/>
          </a:prstGeom>
          <a:noFill/>
        </p:spPr>
        <p:txBody>
          <a:bodyPr wrap="square">
            <a:spAutoFit/>
          </a:bodyPr>
          <a:lstStyle/>
          <a:p>
            <a:pPr algn="ctr"/>
            <a:r>
              <a:rPr lang="en-US" sz="1400" b="1" dirty="0">
                <a:latin typeface="Sitka Text" panose="02000505000000020004" pitchFamily="2" charset="0"/>
              </a:rPr>
              <a:t>Virtual Professional Enhancement Workshops &amp; Mock Interviews</a:t>
            </a:r>
          </a:p>
        </p:txBody>
      </p:sp>
      <p:sp>
        <p:nvSpPr>
          <p:cNvPr id="2184" name="TextBox 2183">
            <a:extLst>
              <a:ext uri="{FF2B5EF4-FFF2-40B4-BE49-F238E27FC236}">
                <a16:creationId xmlns:a16="http://schemas.microsoft.com/office/drawing/2014/main" id="{1E487E17-24BA-F428-DB15-802A020B969A}"/>
              </a:ext>
            </a:extLst>
          </p:cNvPr>
          <p:cNvSpPr txBox="1"/>
          <p:nvPr/>
        </p:nvSpPr>
        <p:spPr>
          <a:xfrm>
            <a:off x="9084521" y="5071230"/>
            <a:ext cx="2293299" cy="1169551"/>
          </a:xfrm>
          <a:prstGeom prst="rect">
            <a:avLst/>
          </a:prstGeom>
          <a:noFill/>
        </p:spPr>
        <p:txBody>
          <a:bodyPr wrap="square">
            <a:spAutoFit/>
          </a:bodyPr>
          <a:lstStyle/>
          <a:p>
            <a:pPr algn="ctr"/>
            <a:r>
              <a:rPr lang="en-US" sz="1400" b="1" dirty="0">
                <a:latin typeface="Sitka Text" panose="02000505000000020004" pitchFamily="2" charset="0"/>
              </a:rPr>
              <a:t>Participation in virtual Curricular and Co-Curricular Events and Competitions for holistic development </a:t>
            </a:r>
          </a:p>
        </p:txBody>
      </p:sp>
      <p:pic>
        <p:nvPicPr>
          <p:cNvPr id="6" name="Graphic 5" descr="Online meeting with solid fill">
            <a:extLst>
              <a:ext uri="{FF2B5EF4-FFF2-40B4-BE49-F238E27FC236}">
                <a16:creationId xmlns:a16="http://schemas.microsoft.com/office/drawing/2014/main" id="{ADBE8915-B074-B28F-C777-3625E61B24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9258" y="3890276"/>
            <a:ext cx="473585" cy="473585"/>
          </a:xfrm>
          <a:prstGeom prst="rect">
            <a:avLst/>
          </a:prstGeom>
        </p:spPr>
      </p:pic>
    </p:spTree>
    <p:extLst>
      <p:ext uri="{BB962C8B-B14F-4D97-AF65-F5344CB8AC3E}">
        <p14:creationId xmlns:p14="http://schemas.microsoft.com/office/powerpoint/2010/main" val="60121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729E2E-6BB1-20B6-FCF8-8E05937723DA}"/>
              </a:ext>
            </a:extLst>
          </p:cNvPr>
          <p:cNvSpPr/>
          <p:nvPr/>
        </p:nvSpPr>
        <p:spPr>
          <a:xfrm>
            <a:off x="0" y="0"/>
            <a:ext cx="4267200" cy="6858000"/>
          </a:xfrm>
          <a:prstGeom prst="rect">
            <a:avLst/>
          </a:prstGeom>
          <a:solidFill>
            <a:srgbClr val="F6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A977340-9EB7-E1EB-B334-45BFB6137F1B}"/>
              </a:ext>
            </a:extLst>
          </p:cNvPr>
          <p:cNvSpPr>
            <a:spLocks noGrp="1"/>
          </p:cNvSpPr>
          <p:nvPr>
            <p:ph type="title"/>
          </p:nvPr>
        </p:nvSpPr>
        <p:spPr>
          <a:xfrm>
            <a:off x="838200" y="198214"/>
            <a:ext cx="10987314" cy="1053730"/>
          </a:xfrm>
        </p:spPr>
        <p:txBody>
          <a:bodyPr/>
          <a:lstStyle/>
          <a:p>
            <a:pPr algn="r"/>
            <a:r>
              <a:rPr lang="en-US" dirty="0">
                <a:latin typeface="Tw Cen MT Condensed Extra Bold" panose="020B0803020202020204" pitchFamily="34" charset="0"/>
              </a:rPr>
              <a:t>OUR USPs</a:t>
            </a:r>
          </a:p>
        </p:txBody>
      </p:sp>
      <p:sp>
        <p:nvSpPr>
          <p:cNvPr id="5" name="TextBox 4">
            <a:extLst>
              <a:ext uri="{FF2B5EF4-FFF2-40B4-BE49-F238E27FC236}">
                <a16:creationId xmlns:a16="http://schemas.microsoft.com/office/drawing/2014/main" id="{DBAF2B3D-952C-370F-F802-C2F2E8D56E93}"/>
              </a:ext>
            </a:extLst>
          </p:cNvPr>
          <p:cNvSpPr txBox="1"/>
          <p:nvPr/>
        </p:nvSpPr>
        <p:spPr>
          <a:xfrm>
            <a:off x="366485" y="1234227"/>
            <a:ext cx="3767365" cy="954107"/>
          </a:xfrm>
          <a:prstGeom prst="rect">
            <a:avLst/>
          </a:prstGeom>
          <a:noFill/>
        </p:spPr>
        <p:txBody>
          <a:bodyPr wrap="square">
            <a:spAutoFit/>
          </a:bodyPr>
          <a:lstStyle/>
          <a:p>
            <a:r>
              <a:rPr lang="en-US" sz="2800" dirty="0">
                <a:solidFill>
                  <a:schemeClr val="bg1"/>
                </a:solidFill>
                <a:latin typeface="Tw Cen MT Condensed Extra Bold" panose="020B0803020202020204" pitchFamily="34" charset="0"/>
              </a:rPr>
              <a:t>Master Classes, </a:t>
            </a:r>
          </a:p>
          <a:p>
            <a:r>
              <a:rPr lang="en-US" sz="2800" dirty="0">
                <a:solidFill>
                  <a:schemeClr val="bg1"/>
                </a:solidFill>
                <a:latin typeface="Tw Cen MT Condensed Extra Bold" panose="020B0803020202020204" pitchFamily="34" charset="0"/>
              </a:rPr>
              <a:t>Webinars and Workshops</a:t>
            </a:r>
          </a:p>
        </p:txBody>
      </p:sp>
      <p:sp>
        <p:nvSpPr>
          <p:cNvPr id="9" name="TextBox 8">
            <a:extLst>
              <a:ext uri="{FF2B5EF4-FFF2-40B4-BE49-F238E27FC236}">
                <a16:creationId xmlns:a16="http://schemas.microsoft.com/office/drawing/2014/main" id="{41492165-FD9A-7A2B-D549-131B4D800877}"/>
              </a:ext>
            </a:extLst>
          </p:cNvPr>
          <p:cNvSpPr txBox="1"/>
          <p:nvPr/>
        </p:nvSpPr>
        <p:spPr>
          <a:xfrm>
            <a:off x="366486" y="2996973"/>
            <a:ext cx="3767364" cy="3816429"/>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latin typeface="Tw Cen MT" panose="020B0602020104020603" pitchFamily="34" charset="0"/>
              </a:rPr>
              <a:t>We engage our students in industry-ready discussions and sessions with top leaders through regular masterclasses and webinars.</a:t>
            </a:r>
          </a:p>
          <a:p>
            <a:pPr marL="342900" indent="-342900">
              <a:buFont typeface="Arial" panose="020B0604020202020204" pitchFamily="34" charset="0"/>
              <a:buChar char="•"/>
            </a:pPr>
            <a:r>
              <a:rPr lang="en-US" sz="2200" dirty="0">
                <a:solidFill>
                  <a:schemeClr val="bg1"/>
                </a:solidFill>
                <a:latin typeface="Tw Cen MT" panose="020B0602020104020603" pitchFamily="34" charset="0"/>
              </a:rPr>
              <a:t>We offer professional enhancement workshops to our students that help them in developing relevant professional and soft skills.</a:t>
            </a:r>
          </a:p>
          <a:p>
            <a:pPr marL="342900" indent="-342900" algn="just">
              <a:buFont typeface="Arial" panose="020B0604020202020204" pitchFamily="34" charset="0"/>
              <a:buChar char="•"/>
            </a:pPr>
            <a:endParaRPr lang="en-US" sz="2200" dirty="0">
              <a:solidFill>
                <a:schemeClr val="bg1"/>
              </a:solidFill>
              <a:latin typeface="Tw Cen MT" panose="020B0602020104020603" pitchFamily="34" charset="0"/>
            </a:endParaRPr>
          </a:p>
        </p:txBody>
      </p:sp>
      <p:sp>
        <p:nvSpPr>
          <p:cNvPr id="10" name="TextBox 9">
            <a:extLst>
              <a:ext uri="{FF2B5EF4-FFF2-40B4-BE49-F238E27FC236}">
                <a16:creationId xmlns:a16="http://schemas.microsoft.com/office/drawing/2014/main" id="{74813426-8921-884E-E43A-0A875F6B3A77}"/>
              </a:ext>
            </a:extLst>
          </p:cNvPr>
          <p:cNvSpPr txBox="1"/>
          <p:nvPr/>
        </p:nvSpPr>
        <p:spPr>
          <a:xfrm>
            <a:off x="366486" y="2579352"/>
            <a:ext cx="2311400" cy="461665"/>
          </a:xfrm>
          <a:prstGeom prst="rect">
            <a:avLst/>
          </a:prstGeom>
          <a:noFill/>
        </p:spPr>
        <p:txBody>
          <a:bodyPr wrap="square">
            <a:spAutoFit/>
          </a:bodyPr>
          <a:lstStyle/>
          <a:p>
            <a:r>
              <a:rPr lang="en-US" sz="2400" i="1" dirty="0">
                <a:solidFill>
                  <a:schemeClr val="bg1"/>
                </a:solidFill>
                <a:latin typeface="Tw Cen MT" panose="020B0602020104020603" pitchFamily="34" charset="0"/>
              </a:rPr>
              <a:t>HIGHLIGHTS</a:t>
            </a:r>
            <a:endParaRPr lang="en-US" sz="2800" i="1" dirty="0">
              <a:solidFill>
                <a:schemeClr val="bg1"/>
              </a:solidFill>
              <a:latin typeface="Tw Cen MT" panose="020B0602020104020603" pitchFamily="34" charset="0"/>
            </a:endParaRPr>
          </a:p>
        </p:txBody>
      </p:sp>
      <p:pic>
        <p:nvPicPr>
          <p:cNvPr id="17" name="Google Shape;977;p91">
            <a:extLst>
              <a:ext uri="{FF2B5EF4-FFF2-40B4-BE49-F238E27FC236}">
                <a16:creationId xmlns:a16="http://schemas.microsoft.com/office/drawing/2014/main" id="{DB6A7301-4D43-6B32-40D6-3F6EBE885BA0}"/>
              </a:ext>
            </a:extLst>
          </p:cNvPr>
          <p:cNvPicPr preferRelativeResize="0"/>
          <p:nvPr/>
        </p:nvPicPr>
        <p:blipFill>
          <a:blip r:embed="rId2">
            <a:alphaModFix/>
          </a:blip>
          <a:stretch>
            <a:fillRect/>
          </a:stretch>
        </p:blipFill>
        <p:spPr>
          <a:xfrm>
            <a:off x="7207709" y="4003767"/>
            <a:ext cx="2215232" cy="2265494"/>
          </a:xfrm>
          <a:prstGeom prst="rect">
            <a:avLst/>
          </a:prstGeom>
          <a:noFill/>
          <a:ln w="9525" cap="flat" cmpd="sng">
            <a:solidFill>
              <a:schemeClr val="lt1"/>
            </a:solidFill>
            <a:prstDash val="solid"/>
            <a:round/>
            <a:headEnd type="none" w="sm" len="sm"/>
            <a:tailEnd type="none" w="sm" len="sm"/>
          </a:ln>
        </p:spPr>
      </p:pic>
      <p:pic>
        <p:nvPicPr>
          <p:cNvPr id="20" name="Google Shape;980;p91">
            <a:extLst>
              <a:ext uri="{FF2B5EF4-FFF2-40B4-BE49-F238E27FC236}">
                <a16:creationId xmlns:a16="http://schemas.microsoft.com/office/drawing/2014/main" id="{A880575C-1B7C-A25C-4564-8FE4B620E80B}"/>
              </a:ext>
            </a:extLst>
          </p:cNvPr>
          <p:cNvPicPr preferRelativeResize="0"/>
          <p:nvPr/>
        </p:nvPicPr>
        <p:blipFill>
          <a:blip r:embed="rId3">
            <a:alphaModFix/>
          </a:blip>
          <a:stretch>
            <a:fillRect/>
          </a:stretch>
        </p:blipFill>
        <p:spPr>
          <a:xfrm>
            <a:off x="7217602" y="1345383"/>
            <a:ext cx="2215232" cy="2481988"/>
          </a:xfrm>
          <a:prstGeom prst="rect">
            <a:avLst/>
          </a:prstGeom>
          <a:noFill/>
          <a:ln w="9525" cap="flat" cmpd="sng">
            <a:solidFill>
              <a:schemeClr val="lt1"/>
            </a:solidFill>
            <a:prstDash val="solid"/>
            <a:round/>
            <a:headEnd type="none" w="sm" len="sm"/>
            <a:tailEnd type="none" w="sm" len="sm"/>
          </a:ln>
        </p:spPr>
      </p:pic>
      <p:pic>
        <p:nvPicPr>
          <p:cNvPr id="21" name="Google Shape;981;p91">
            <a:extLst>
              <a:ext uri="{FF2B5EF4-FFF2-40B4-BE49-F238E27FC236}">
                <a16:creationId xmlns:a16="http://schemas.microsoft.com/office/drawing/2014/main" id="{97A97E28-3262-7479-20C2-C7F391CDEC9F}"/>
              </a:ext>
            </a:extLst>
          </p:cNvPr>
          <p:cNvPicPr preferRelativeResize="0"/>
          <p:nvPr/>
        </p:nvPicPr>
        <p:blipFill>
          <a:blip r:embed="rId4">
            <a:alphaModFix/>
          </a:blip>
          <a:stretch>
            <a:fillRect/>
          </a:stretch>
        </p:blipFill>
        <p:spPr>
          <a:xfrm>
            <a:off x="4805135" y="4007591"/>
            <a:ext cx="2215230" cy="2257848"/>
          </a:xfrm>
          <a:prstGeom prst="rect">
            <a:avLst/>
          </a:prstGeom>
          <a:noFill/>
          <a:ln w="9525" cap="flat" cmpd="sng">
            <a:solidFill>
              <a:schemeClr val="lt1"/>
            </a:solidFill>
            <a:prstDash val="solid"/>
            <a:round/>
            <a:headEnd type="none" w="sm" len="sm"/>
            <a:tailEnd type="none" w="sm" len="sm"/>
          </a:ln>
        </p:spPr>
      </p:pic>
      <p:pic>
        <p:nvPicPr>
          <p:cNvPr id="26" name="Google Shape;977;p91">
            <a:extLst>
              <a:ext uri="{FF2B5EF4-FFF2-40B4-BE49-F238E27FC236}">
                <a16:creationId xmlns:a16="http://schemas.microsoft.com/office/drawing/2014/main" id="{668B536B-740D-8850-5F2D-8A1A26860827}"/>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9630070" y="1356160"/>
            <a:ext cx="2215232" cy="2481984"/>
          </a:xfrm>
          <a:prstGeom prst="rect">
            <a:avLst/>
          </a:prstGeom>
          <a:noFill/>
          <a:ln w="9525" cap="flat" cmpd="sng">
            <a:solidFill>
              <a:schemeClr val="lt1"/>
            </a:solidFill>
            <a:prstDash val="solid"/>
            <a:round/>
            <a:headEnd type="none" w="sm" len="sm"/>
            <a:tailEnd type="none" w="sm" len="sm"/>
          </a:ln>
        </p:spPr>
      </p:pic>
      <p:sp>
        <p:nvSpPr>
          <p:cNvPr id="4" name="Flowchart: Connector 3">
            <a:extLst>
              <a:ext uri="{FF2B5EF4-FFF2-40B4-BE49-F238E27FC236}">
                <a16:creationId xmlns:a16="http://schemas.microsoft.com/office/drawing/2014/main" id="{D1758C44-F477-F44B-90C1-BCDB59D04E89}"/>
              </a:ext>
            </a:extLst>
          </p:cNvPr>
          <p:cNvSpPr/>
          <p:nvPr/>
        </p:nvSpPr>
        <p:spPr>
          <a:xfrm>
            <a:off x="10962601"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B4CE0CF-EA69-30BE-38B6-F9294968C933}"/>
              </a:ext>
            </a:extLst>
          </p:cNvPr>
          <p:cNvSpPr>
            <a:spLocks noGrp="1"/>
          </p:cNvSpPr>
          <p:nvPr>
            <p:ph type="sldNum" sz="quarter" idx="12"/>
          </p:nvPr>
        </p:nvSpPr>
        <p:spPr/>
        <p:txBody>
          <a:bodyPr/>
          <a:lstStyle/>
          <a:p>
            <a:fld id="{C2223FB6-B7B4-4F43-A1C3-4360E3B5A8F1}" type="slidenum">
              <a:rPr lang="en-US" smtClean="0"/>
              <a:t>15</a:t>
            </a:fld>
            <a:endParaRPr lang="en-US"/>
          </a:p>
        </p:txBody>
      </p:sp>
      <p:sp>
        <p:nvSpPr>
          <p:cNvPr id="6" name="Footer Placeholder 5">
            <a:extLst>
              <a:ext uri="{FF2B5EF4-FFF2-40B4-BE49-F238E27FC236}">
                <a16:creationId xmlns:a16="http://schemas.microsoft.com/office/drawing/2014/main" id="{0DA51D34-F3C3-196F-BB4B-54317CC07114}"/>
              </a:ext>
            </a:extLst>
          </p:cNvPr>
          <p:cNvSpPr>
            <a:spLocks noGrp="1"/>
          </p:cNvSpPr>
          <p:nvPr>
            <p:ph type="ftr" sz="quarter" idx="11"/>
          </p:nvPr>
        </p:nvSpPr>
        <p:spPr/>
        <p:txBody>
          <a:bodyPr/>
          <a:lstStyle/>
          <a:p>
            <a:r>
              <a:rPr lang="en-US"/>
              <a:t>2023 © Copyright LPU Online</a:t>
            </a:r>
          </a:p>
        </p:txBody>
      </p:sp>
      <p:pic>
        <p:nvPicPr>
          <p:cNvPr id="8" name="Picture 7">
            <a:extLst>
              <a:ext uri="{FF2B5EF4-FFF2-40B4-BE49-F238E27FC236}">
                <a16:creationId xmlns:a16="http://schemas.microsoft.com/office/drawing/2014/main" id="{7D7518A4-CA0A-A7B0-76A9-14D62AB83366}"/>
              </a:ext>
            </a:extLst>
          </p:cNvPr>
          <p:cNvPicPr>
            <a:picLocks noChangeAspect="1"/>
          </p:cNvPicPr>
          <p:nvPr/>
        </p:nvPicPr>
        <p:blipFill>
          <a:blip r:embed="rId6"/>
          <a:stretch>
            <a:fillRect/>
          </a:stretch>
        </p:blipFill>
        <p:spPr>
          <a:xfrm>
            <a:off x="4924738" y="2996973"/>
            <a:ext cx="857041" cy="180534"/>
          </a:xfrm>
          <a:prstGeom prst="rect">
            <a:avLst/>
          </a:prstGeom>
        </p:spPr>
      </p:pic>
      <p:grpSp>
        <p:nvGrpSpPr>
          <p:cNvPr id="22" name="Group 21">
            <a:extLst>
              <a:ext uri="{FF2B5EF4-FFF2-40B4-BE49-F238E27FC236}">
                <a16:creationId xmlns:a16="http://schemas.microsoft.com/office/drawing/2014/main" id="{176B6E13-85F6-FF53-F56A-F9B0EB5A9477}"/>
              </a:ext>
            </a:extLst>
          </p:cNvPr>
          <p:cNvGrpSpPr/>
          <p:nvPr/>
        </p:nvGrpSpPr>
        <p:grpSpPr>
          <a:xfrm>
            <a:off x="4805135" y="1345383"/>
            <a:ext cx="2215231" cy="2481984"/>
            <a:chOff x="4805135" y="1345383"/>
            <a:chExt cx="2215231" cy="2481984"/>
          </a:xfrm>
        </p:grpSpPr>
        <p:pic>
          <p:nvPicPr>
            <p:cNvPr id="19" name="Google Shape;979;p91">
              <a:extLst>
                <a:ext uri="{FF2B5EF4-FFF2-40B4-BE49-F238E27FC236}">
                  <a16:creationId xmlns:a16="http://schemas.microsoft.com/office/drawing/2014/main" id="{CA1EE43C-AD55-0202-4CB4-AD9285D1CDC7}"/>
                </a:ext>
              </a:extLst>
            </p:cNvPr>
            <p:cNvPicPr preferRelativeResize="0"/>
            <p:nvPr/>
          </p:nvPicPr>
          <p:blipFill>
            <a:blip r:embed="rId7">
              <a:alphaModFix/>
            </a:blip>
            <a:stretch>
              <a:fillRect/>
            </a:stretch>
          </p:blipFill>
          <p:spPr>
            <a:xfrm>
              <a:off x="4805135" y="1345383"/>
              <a:ext cx="2215231" cy="2481984"/>
            </a:xfrm>
            <a:prstGeom prst="rect">
              <a:avLst/>
            </a:prstGeom>
            <a:noFill/>
            <a:ln w="9525" cap="flat" cmpd="sng">
              <a:solidFill>
                <a:schemeClr val="lt1"/>
              </a:solidFill>
              <a:prstDash val="solid"/>
              <a:round/>
              <a:headEnd type="none" w="sm" len="sm"/>
              <a:tailEnd type="none" w="sm" len="sm"/>
            </a:ln>
          </p:spPr>
        </p:pic>
        <p:sp>
          <p:nvSpPr>
            <p:cNvPr id="12" name="Rectangle 11">
              <a:extLst>
                <a:ext uri="{FF2B5EF4-FFF2-40B4-BE49-F238E27FC236}">
                  <a16:creationId xmlns:a16="http://schemas.microsoft.com/office/drawing/2014/main" id="{8309F82B-00EC-6868-E9F1-8AC42AFEF14B}"/>
                </a:ext>
              </a:extLst>
            </p:cNvPr>
            <p:cNvSpPr/>
            <p:nvPr/>
          </p:nvSpPr>
          <p:spPr>
            <a:xfrm>
              <a:off x="4869550" y="2663176"/>
              <a:ext cx="1136395" cy="269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rgbClr val="545454"/>
                  </a:solidFill>
                  <a:latin typeface="ADLaM Display" panose="02010000000000000000" pitchFamily="2" charset="0"/>
                  <a:ea typeface="ADLaM Display" panose="02010000000000000000" pitchFamily="2" charset="0"/>
                  <a:cs typeface="ADLaM Display" panose="02010000000000000000" pitchFamily="2" charset="0"/>
                </a:rPr>
                <a:t>‘Rules to Rule the IT World’</a:t>
              </a:r>
            </a:p>
          </p:txBody>
        </p:sp>
        <p:pic>
          <p:nvPicPr>
            <p:cNvPr id="16" name="Picture 15">
              <a:extLst>
                <a:ext uri="{FF2B5EF4-FFF2-40B4-BE49-F238E27FC236}">
                  <a16:creationId xmlns:a16="http://schemas.microsoft.com/office/drawing/2014/main" id="{C668B94F-4162-C291-EAE2-A01B57811128}"/>
                </a:ext>
              </a:extLst>
            </p:cNvPr>
            <p:cNvPicPr>
              <a:picLocks noChangeAspect="1"/>
            </p:cNvPicPr>
            <p:nvPr/>
          </p:nvPicPr>
          <p:blipFill>
            <a:blip r:embed="rId8"/>
            <a:stretch>
              <a:fillRect/>
            </a:stretch>
          </p:blipFill>
          <p:spPr>
            <a:xfrm>
              <a:off x="4956086" y="2978977"/>
              <a:ext cx="963324" cy="198530"/>
            </a:xfrm>
            <a:prstGeom prst="rect">
              <a:avLst/>
            </a:prstGeom>
          </p:spPr>
        </p:pic>
      </p:grpSp>
      <p:pic>
        <p:nvPicPr>
          <p:cNvPr id="23" name="Picture 22">
            <a:extLst>
              <a:ext uri="{FF2B5EF4-FFF2-40B4-BE49-F238E27FC236}">
                <a16:creationId xmlns:a16="http://schemas.microsoft.com/office/drawing/2014/main" id="{2FA71835-D515-3778-17D6-D7F6148053D8}"/>
              </a:ext>
            </a:extLst>
          </p:cNvPr>
          <p:cNvPicPr>
            <a:picLocks noChangeAspect="1"/>
          </p:cNvPicPr>
          <p:nvPr/>
        </p:nvPicPr>
        <p:blipFill>
          <a:blip r:embed="rId9"/>
          <a:stretch>
            <a:fillRect/>
          </a:stretch>
        </p:blipFill>
        <p:spPr>
          <a:xfrm>
            <a:off x="4776843" y="1326515"/>
            <a:ext cx="2243522" cy="2505673"/>
          </a:xfrm>
          <a:prstGeom prst="rect">
            <a:avLst/>
          </a:prstGeom>
        </p:spPr>
      </p:pic>
      <p:pic>
        <p:nvPicPr>
          <p:cNvPr id="25" name="Picture 24">
            <a:extLst>
              <a:ext uri="{FF2B5EF4-FFF2-40B4-BE49-F238E27FC236}">
                <a16:creationId xmlns:a16="http://schemas.microsoft.com/office/drawing/2014/main" id="{5431CB77-92A2-F6D4-988F-5AFA6C94A06E}"/>
              </a:ext>
            </a:extLst>
          </p:cNvPr>
          <p:cNvPicPr>
            <a:picLocks noChangeAspect="1"/>
          </p:cNvPicPr>
          <p:nvPr/>
        </p:nvPicPr>
        <p:blipFill>
          <a:blip r:embed="rId10"/>
          <a:stretch>
            <a:fillRect/>
          </a:stretch>
        </p:blipFill>
        <p:spPr>
          <a:xfrm>
            <a:off x="7289800" y="2036695"/>
            <a:ext cx="1174820" cy="184055"/>
          </a:xfrm>
          <a:prstGeom prst="rect">
            <a:avLst/>
          </a:prstGeom>
        </p:spPr>
      </p:pic>
      <p:sp>
        <p:nvSpPr>
          <p:cNvPr id="30" name="Rectangle 29">
            <a:extLst>
              <a:ext uri="{FF2B5EF4-FFF2-40B4-BE49-F238E27FC236}">
                <a16:creationId xmlns:a16="http://schemas.microsoft.com/office/drawing/2014/main" id="{92993407-E8F8-BE43-D045-F4D2FF251688}"/>
              </a:ext>
            </a:extLst>
          </p:cNvPr>
          <p:cNvSpPr/>
          <p:nvPr/>
        </p:nvSpPr>
        <p:spPr>
          <a:xfrm>
            <a:off x="7325150" y="2797716"/>
            <a:ext cx="697281" cy="4526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5720EFC-8265-6FAF-9E24-61EB8A23112C}"/>
              </a:ext>
            </a:extLst>
          </p:cNvPr>
          <p:cNvPicPr>
            <a:picLocks noChangeAspect="1"/>
          </p:cNvPicPr>
          <p:nvPr/>
        </p:nvPicPr>
        <p:blipFill>
          <a:blip r:embed="rId11"/>
          <a:stretch>
            <a:fillRect/>
          </a:stretch>
        </p:blipFill>
        <p:spPr>
          <a:xfrm>
            <a:off x="7325150" y="2813747"/>
            <a:ext cx="544881" cy="330460"/>
          </a:xfrm>
          <a:prstGeom prst="rect">
            <a:avLst/>
          </a:prstGeom>
        </p:spPr>
      </p:pic>
      <p:pic>
        <p:nvPicPr>
          <p:cNvPr id="32" name="Picture 31">
            <a:extLst>
              <a:ext uri="{FF2B5EF4-FFF2-40B4-BE49-F238E27FC236}">
                <a16:creationId xmlns:a16="http://schemas.microsoft.com/office/drawing/2014/main" id="{32ACDB68-D7C4-EE62-BDA8-4DD7B9024B0E}"/>
              </a:ext>
            </a:extLst>
          </p:cNvPr>
          <p:cNvPicPr>
            <a:picLocks noChangeAspect="1"/>
          </p:cNvPicPr>
          <p:nvPr/>
        </p:nvPicPr>
        <p:blipFill>
          <a:blip r:embed="rId12">
            <a:extLst>
              <a:ext uri="{BEBA8EAE-BF5A-486C-A8C5-ECC9F3942E4B}">
                <a14:imgProps xmlns:a14="http://schemas.microsoft.com/office/drawing/2010/main">
                  <a14:imgLayer r:embed="rId13">
                    <a14:imgEffect>
                      <a14:saturation sat="400000"/>
                    </a14:imgEffect>
                  </a14:imgLayer>
                </a14:imgProps>
              </a:ext>
            </a:extLst>
          </a:blip>
          <a:stretch>
            <a:fillRect/>
          </a:stretch>
        </p:blipFill>
        <p:spPr>
          <a:xfrm>
            <a:off x="7289800" y="5474929"/>
            <a:ext cx="1174820" cy="266120"/>
          </a:xfrm>
          <a:prstGeom prst="rect">
            <a:avLst/>
          </a:prstGeom>
        </p:spPr>
      </p:pic>
      <p:grpSp>
        <p:nvGrpSpPr>
          <p:cNvPr id="36" name="Group 35">
            <a:extLst>
              <a:ext uri="{FF2B5EF4-FFF2-40B4-BE49-F238E27FC236}">
                <a16:creationId xmlns:a16="http://schemas.microsoft.com/office/drawing/2014/main" id="{556B4F7C-822F-0176-E218-092CFE48E62D}"/>
              </a:ext>
            </a:extLst>
          </p:cNvPr>
          <p:cNvGrpSpPr/>
          <p:nvPr/>
        </p:nvGrpSpPr>
        <p:grpSpPr>
          <a:xfrm>
            <a:off x="9610282" y="4007591"/>
            <a:ext cx="2215232" cy="2257847"/>
            <a:chOff x="9610282" y="4007591"/>
            <a:chExt cx="2215232" cy="2257847"/>
          </a:xfrm>
        </p:grpSpPr>
        <p:pic>
          <p:nvPicPr>
            <p:cNvPr id="18" name="Google Shape;978;p91">
              <a:extLst>
                <a:ext uri="{FF2B5EF4-FFF2-40B4-BE49-F238E27FC236}">
                  <a16:creationId xmlns:a16="http://schemas.microsoft.com/office/drawing/2014/main" id="{93B09DDE-A51E-DC46-E62E-8130144632A6}"/>
                </a:ext>
              </a:extLst>
            </p:cNvPr>
            <p:cNvPicPr preferRelativeResize="0"/>
            <p:nvPr/>
          </p:nvPicPr>
          <p:blipFill>
            <a:blip r:embed="rId14">
              <a:alphaModFix/>
            </a:blip>
            <a:stretch>
              <a:fillRect/>
            </a:stretch>
          </p:blipFill>
          <p:spPr>
            <a:xfrm>
              <a:off x="9610282" y="4007591"/>
              <a:ext cx="2215232" cy="2257847"/>
            </a:xfrm>
            <a:prstGeom prst="rect">
              <a:avLst/>
            </a:prstGeom>
            <a:noFill/>
            <a:ln w="9525" cap="flat" cmpd="sng">
              <a:solidFill>
                <a:schemeClr val="lt1"/>
              </a:solidFill>
              <a:prstDash val="solid"/>
              <a:round/>
              <a:headEnd type="none" w="sm" len="sm"/>
              <a:tailEnd type="none" w="sm" len="sm"/>
            </a:ln>
          </p:spPr>
        </p:pic>
        <p:sp>
          <p:nvSpPr>
            <p:cNvPr id="35" name="Rectangle 34">
              <a:extLst>
                <a:ext uri="{FF2B5EF4-FFF2-40B4-BE49-F238E27FC236}">
                  <a16:creationId xmlns:a16="http://schemas.microsoft.com/office/drawing/2014/main" id="{0E12860A-704B-CBCA-3075-60BAE65F0109}"/>
                </a:ext>
              </a:extLst>
            </p:cNvPr>
            <p:cNvSpPr/>
            <p:nvPr/>
          </p:nvSpPr>
          <p:spPr>
            <a:xfrm>
              <a:off x="9710737" y="5463457"/>
              <a:ext cx="1209677" cy="4019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sz="800" dirty="0">
                  <a:solidFill>
                    <a:srgbClr val="545454"/>
                  </a:solidFill>
                  <a:latin typeface="Bahnschrift" panose="020B0502040204020203" pitchFamily="34" charset="0"/>
                </a:rPr>
                <a:t>Learn how Artificial Intelligence is Transforming the World</a:t>
              </a:r>
            </a:p>
          </p:txBody>
        </p:sp>
      </p:grpSp>
      <p:pic>
        <p:nvPicPr>
          <p:cNvPr id="37" name="Picture 36">
            <a:extLst>
              <a:ext uri="{FF2B5EF4-FFF2-40B4-BE49-F238E27FC236}">
                <a16:creationId xmlns:a16="http://schemas.microsoft.com/office/drawing/2014/main" id="{92971307-20AC-9A77-282F-B2B4EA7C5CA6}"/>
              </a:ext>
            </a:extLst>
          </p:cNvPr>
          <p:cNvPicPr>
            <a:picLocks noChangeAspect="1"/>
          </p:cNvPicPr>
          <p:nvPr/>
        </p:nvPicPr>
        <p:blipFill>
          <a:blip r:embed="rId15"/>
          <a:stretch>
            <a:fillRect/>
          </a:stretch>
        </p:blipFill>
        <p:spPr>
          <a:xfrm>
            <a:off x="9601042" y="4010143"/>
            <a:ext cx="2243522" cy="2286198"/>
          </a:xfrm>
          <a:prstGeom prst="rect">
            <a:avLst/>
          </a:prstGeom>
        </p:spPr>
      </p:pic>
    </p:spTree>
    <p:extLst>
      <p:ext uri="{BB962C8B-B14F-4D97-AF65-F5344CB8AC3E}">
        <p14:creationId xmlns:p14="http://schemas.microsoft.com/office/powerpoint/2010/main" val="1253092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729E2E-6BB1-20B6-FCF8-8E05937723DA}"/>
              </a:ext>
            </a:extLst>
          </p:cNvPr>
          <p:cNvSpPr/>
          <p:nvPr/>
        </p:nvSpPr>
        <p:spPr>
          <a:xfrm>
            <a:off x="0" y="0"/>
            <a:ext cx="4267200" cy="6858000"/>
          </a:xfrm>
          <a:prstGeom prst="rect">
            <a:avLst/>
          </a:prstGeom>
          <a:solidFill>
            <a:srgbClr val="F6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A977340-9EB7-E1EB-B334-45BFB6137F1B}"/>
              </a:ext>
            </a:extLst>
          </p:cNvPr>
          <p:cNvSpPr>
            <a:spLocks noGrp="1"/>
          </p:cNvSpPr>
          <p:nvPr>
            <p:ph type="title"/>
          </p:nvPr>
        </p:nvSpPr>
        <p:spPr>
          <a:xfrm>
            <a:off x="838201" y="210454"/>
            <a:ext cx="10987314" cy="1053730"/>
          </a:xfrm>
        </p:spPr>
        <p:txBody>
          <a:bodyPr/>
          <a:lstStyle/>
          <a:p>
            <a:pPr algn="r"/>
            <a:r>
              <a:rPr lang="en-US" dirty="0">
                <a:latin typeface="Tw Cen MT Condensed Extra Bold" panose="020B0803020202020204" pitchFamily="34" charset="0"/>
              </a:rPr>
              <a:t>OUR USPs</a:t>
            </a:r>
          </a:p>
        </p:txBody>
      </p:sp>
      <p:sp>
        <p:nvSpPr>
          <p:cNvPr id="5" name="TextBox 4">
            <a:extLst>
              <a:ext uri="{FF2B5EF4-FFF2-40B4-BE49-F238E27FC236}">
                <a16:creationId xmlns:a16="http://schemas.microsoft.com/office/drawing/2014/main" id="{DBAF2B3D-952C-370F-F802-C2F2E8D56E93}"/>
              </a:ext>
            </a:extLst>
          </p:cNvPr>
          <p:cNvSpPr txBox="1"/>
          <p:nvPr/>
        </p:nvSpPr>
        <p:spPr>
          <a:xfrm>
            <a:off x="366485" y="1234227"/>
            <a:ext cx="3767365" cy="523220"/>
          </a:xfrm>
          <a:prstGeom prst="rect">
            <a:avLst/>
          </a:prstGeom>
          <a:noFill/>
        </p:spPr>
        <p:txBody>
          <a:bodyPr wrap="square">
            <a:spAutoFit/>
          </a:bodyPr>
          <a:lstStyle/>
          <a:p>
            <a:r>
              <a:rPr lang="en-US" sz="2800" dirty="0">
                <a:solidFill>
                  <a:schemeClr val="bg1"/>
                </a:solidFill>
                <a:latin typeface="Tw Cen MT Condensed Extra Bold" panose="020B0803020202020204" pitchFamily="34" charset="0"/>
              </a:rPr>
              <a:t>Our Students</a:t>
            </a:r>
          </a:p>
        </p:txBody>
      </p:sp>
      <p:sp>
        <p:nvSpPr>
          <p:cNvPr id="9" name="TextBox 8">
            <a:extLst>
              <a:ext uri="{FF2B5EF4-FFF2-40B4-BE49-F238E27FC236}">
                <a16:creationId xmlns:a16="http://schemas.microsoft.com/office/drawing/2014/main" id="{41492165-FD9A-7A2B-D549-131B4D800877}"/>
              </a:ext>
            </a:extLst>
          </p:cNvPr>
          <p:cNvSpPr txBox="1"/>
          <p:nvPr/>
        </p:nvSpPr>
        <p:spPr>
          <a:xfrm>
            <a:off x="366486" y="2996973"/>
            <a:ext cx="3900714" cy="3816429"/>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latin typeface="Tw Cen MT" panose="020B0602020104020603" pitchFamily="34" charset="0"/>
              </a:rPr>
              <a:t>Our students include freshers and experienced professionals from across industries, functions and backgrounds.</a:t>
            </a:r>
          </a:p>
          <a:p>
            <a:pPr marL="342900" indent="-342900">
              <a:buFont typeface="Arial" panose="020B0604020202020204" pitchFamily="34" charset="0"/>
              <a:buChar char="•"/>
            </a:pPr>
            <a:r>
              <a:rPr lang="en-US" sz="2200" dirty="0">
                <a:solidFill>
                  <a:schemeClr val="bg1"/>
                </a:solidFill>
                <a:latin typeface="Tw Cen MT" panose="020B0602020104020603" pitchFamily="34" charset="0"/>
              </a:rPr>
              <a:t>LPU’s extensive alumni network boasts numerous successful individuals who are making a significant impact in their respective industries globally.</a:t>
            </a:r>
          </a:p>
        </p:txBody>
      </p:sp>
      <p:sp>
        <p:nvSpPr>
          <p:cNvPr id="10" name="TextBox 9">
            <a:extLst>
              <a:ext uri="{FF2B5EF4-FFF2-40B4-BE49-F238E27FC236}">
                <a16:creationId xmlns:a16="http://schemas.microsoft.com/office/drawing/2014/main" id="{74813426-8921-884E-E43A-0A875F6B3A77}"/>
              </a:ext>
            </a:extLst>
          </p:cNvPr>
          <p:cNvSpPr txBox="1"/>
          <p:nvPr/>
        </p:nvSpPr>
        <p:spPr>
          <a:xfrm>
            <a:off x="366486" y="2579352"/>
            <a:ext cx="2311400" cy="461665"/>
          </a:xfrm>
          <a:prstGeom prst="rect">
            <a:avLst/>
          </a:prstGeom>
          <a:noFill/>
        </p:spPr>
        <p:txBody>
          <a:bodyPr wrap="square">
            <a:spAutoFit/>
          </a:bodyPr>
          <a:lstStyle/>
          <a:p>
            <a:r>
              <a:rPr lang="en-US" sz="2400" i="1" dirty="0">
                <a:solidFill>
                  <a:schemeClr val="bg1"/>
                </a:solidFill>
                <a:latin typeface="Tw Cen MT" panose="020B0602020104020603" pitchFamily="34" charset="0"/>
              </a:rPr>
              <a:t>HIGHLIGHTS</a:t>
            </a:r>
            <a:endParaRPr lang="en-US" sz="2800" i="1" dirty="0">
              <a:solidFill>
                <a:schemeClr val="bg1"/>
              </a:solidFill>
              <a:latin typeface="Tw Cen MT" panose="020B0602020104020603" pitchFamily="34" charset="0"/>
            </a:endParaRPr>
          </a:p>
        </p:txBody>
      </p:sp>
      <p:pic>
        <p:nvPicPr>
          <p:cNvPr id="143" name="Picture 142">
            <a:extLst>
              <a:ext uri="{FF2B5EF4-FFF2-40B4-BE49-F238E27FC236}">
                <a16:creationId xmlns:a16="http://schemas.microsoft.com/office/drawing/2014/main" id="{EA7B3492-B820-9D36-E701-8C67BF92718D}"/>
              </a:ext>
            </a:extLst>
          </p:cNvPr>
          <p:cNvPicPr>
            <a:picLocks noChangeAspect="1"/>
          </p:cNvPicPr>
          <p:nvPr/>
        </p:nvPicPr>
        <p:blipFill>
          <a:blip r:embed="rId2"/>
          <a:stretch>
            <a:fillRect/>
          </a:stretch>
        </p:blipFill>
        <p:spPr>
          <a:xfrm>
            <a:off x="4347049" y="1656922"/>
            <a:ext cx="3817233" cy="2070543"/>
          </a:xfrm>
          <a:prstGeom prst="rect">
            <a:avLst/>
          </a:prstGeom>
        </p:spPr>
      </p:pic>
      <p:pic>
        <p:nvPicPr>
          <p:cNvPr id="145" name="Picture 144">
            <a:extLst>
              <a:ext uri="{FF2B5EF4-FFF2-40B4-BE49-F238E27FC236}">
                <a16:creationId xmlns:a16="http://schemas.microsoft.com/office/drawing/2014/main" id="{24E91C93-58C5-2C62-4F9F-B8D5A250F8D3}"/>
              </a:ext>
            </a:extLst>
          </p:cNvPr>
          <p:cNvPicPr>
            <a:picLocks noChangeAspect="1"/>
          </p:cNvPicPr>
          <p:nvPr/>
        </p:nvPicPr>
        <p:blipFill rotWithShape="1">
          <a:blip r:embed="rId3"/>
          <a:srcRect b="29420"/>
          <a:stretch/>
        </p:blipFill>
        <p:spPr>
          <a:xfrm>
            <a:off x="4396007" y="4735910"/>
            <a:ext cx="7303414" cy="1370939"/>
          </a:xfrm>
          <a:prstGeom prst="rect">
            <a:avLst/>
          </a:prstGeom>
        </p:spPr>
      </p:pic>
      <p:pic>
        <p:nvPicPr>
          <p:cNvPr id="148" name="Picture 147">
            <a:extLst>
              <a:ext uri="{FF2B5EF4-FFF2-40B4-BE49-F238E27FC236}">
                <a16:creationId xmlns:a16="http://schemas.microsoft.com/office/drawing/2014/main" id="{5453D2ED-E0D4-0858-C560-F40753AF99DA}"/>
              </a:ext>
            </a:extLst>
          </p:cNvPr>
          <p:cNvPicPr>
            <a:picLocks noChangeAspect="1"/>
          </p:cNvPicPr>
          <p:nvPr/>
        </p:nvPicPr>
        <p:blipFill rotWithShape="1">
          <a:blip r:embed="rId4"/>
          <a:srcRect l="8062" r="8192"/>
          <a:stretch/>
        </p:blipFill>
        <p:spPr>
          <a:xfrm>
            <a:off x="8736540" y="1862575"/>
            <a:ext cx="3125653" cy="2039665"/>
          </a:xfrm>
          <a:prstGeom prst="rect">
            <a:avLst/>
          </a:prstGeom>
        </p:spPr>
      </p:pic>
      <p:sp>
        <p:nvSpPr>
          <p:cNvPr id="6" name="Flowchart: Connector 5">
            <a:extLst>
              <a:ext uri="{FF2B5EF4-FFF2-40B4-BE49-F238E27FC236}">
                <a16:creationId xmlns:a16="http://schemas.microsoft.com/office/drawing/2014/main" id="{425BF854-7049-3A51-7D12-CB8422770265}"/>
              </a:ext>
            </a:extLst>
          </p:cNvPr>
          <p:cNvSpPr/>
          <p:nvPr/>
        </p:nvSpPr>
        <p:spPr>
          <a:xfrm>
            <a:off x="10962601"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0571677C-FB65-B522-DD4A-48D223419D5C}"/>
              </a:ext>
            </a:extLst>
          </p:cNvPr>
          <p:cNvSpPr txBox="1"/>
          <p:nvPr/>
        </p:nvSpPr>
        <p:spPr>
          <a:xfrm>
            <a:off x="10299367" y="1695022"/>
            <a:ext cx="1526146" cy="461665"/>
          </a:xfrm>
          <a:prstGeom prst="rect">
            <a:avLst/>
          </a:prstGeom>
          <a:noFill/>
        </p:spPr>
        <p:txBody>
          <a:bodyPr wrap="square" rtlCol="0">
            <a:spAutoFit/>
          </a:bodyPr>
          <a:lstStyle/>
          <a:p>
            <a:pPr algn="r"/>
            <a:r>
              <a:rPr lang="en-US" sz="2300" spc="200" dirty="0">
                <a:latin typeface="Tw Cen MT Condensed Extra Bold" panose="020B0803020202020204" pitchFamily="34" charset="0"/>
              </a:rPr>
              <a:t>ROLES</a:t>
            </a:r>
          </a:p>
        </p:txBody>
      </p:sp>
      <p:sp>
        <p:nvSpPr>
          <p:cNvPr id="2" name="Slide Number Placeholder 1">
            <a:extLst>
              <a:ext uri="{FF2B5EF4-FFF2-40B4-BE49-F238E27FC236}">
                <a16:creationId xmlns:a16="http://schemas.microsoft.com/office/drawing/2014/main" id="{FB6B4041-9035-EF4C-AD0A-B596C9682DEF}"/>
              </a:ext>
            </a:extLst>
          </p:cNvPr>
          <p:cNvSpPr>
            <a:spLocks noGrp="1"/>
          </p:cNvSpPr>
          <p:nvPr>
            <p:ph type="sldNum" sz="quarter" idx="12"/>
          </p:nvPr>
        </p:nvSpPr>
        <p:spPr/>
        <p:txBody>
          <a:bodyPr/>
          <a:lstStyle/>
          <a:p>
            <a:fld id="{C2223FB6-B7B4-4F43-A1C3-4360E3B5A8F1}" type="slidenum">
              <a:rPr lang="en-US" smtClean="0"/>
              <a:t>16</a:t>
            </a:fld>
            <a:endParaRPr lang="en-US"/>
          </a:p>
        </p:txBody>
      </p:sp>
      <p:sp>
        <p:nvSpPr>
          <p:cNvPr id="4" name="Footer Placeholder 3">
            <a:extLst>
              <a:ext uri="{FF2B5EF4-FFF2-40B4-BE49-F238E27FC236}">
                <a16:creationId xmlns:a16="http://schemas.microsoft.com/office/drawing/2014/main" id="{D2AF4259-B41A-C731-C19B-FF288B9954B7}"/>
              </a:ext>
            </a:extLst>
          </p:cNvPr>
          <p:cNvSpPr>
            <a:spLocks noGrp="1"/>
          </p:cNvSpPr>
          <p:nvPr>
            <p:ph type="ftr" sz="quarter" idx="11"/>
          </p:nvPr>
        </p:nvSpPr>
        <p:spPr/>
        <p:txBody>
          <a:bodyPr/>
          <a:lstStyle/>
          <a:p>
            <a:r>
              <a:rPr lang="en-US" dirty="0"/>
              <a:t>2023 © Copyright LPU Online</a:t>
            </a:r>
          </a:p>
        </p:txBody>
      </p:sp>
      <p:pic>
        <p:nvPicPr>
          <p:cNvPr id="8" name="Picture 7">
            <a:extLst>
              <a:ext uri="{FF2B5EF4-FFF2-40B4-BE49-F238E27FC236}">
                <a16:creationId xmlns:a16="http://schemas.microsoft.com/office/drawing/2014/main" id="{BBF489C1-7E11-F9E5-0A27-734BB810758B}"/>
              </a:ext>
            </a:extLst>
          </p:cNvPr>
          <p:cNvPicPr>
            <a:picLocks noChangeAspect="1"/>
          </p:cNvPicPr>
          <p:nvPr/>
        </p:nvPicPr>
        <p:blipFill>
          <a:blip r:embed="rId5"/>
          <a:stretch>
            <a:fillRect/>
          </a:stretch>
        </p:blipFill>
        <p:spPr>
          <a:xfrm>
            <a:off x="4593253" y="4239024"/>
            <a:ext cx="3817233" cy="247385"/>
          </a:xfrm>
          <a:prstGeom prst="rect">
            <a:avLst/>
          </a:prstGeom>
        </p:spPr>
      </p:pic>
    </p:spTree>
    <p:extLst>
      <p:ext uri="{BB962C8B-B14F-4D97-AF65-F5344CB8AC3E}">
        <p14:creationId xmlns:p14="http://schemas.microsoft.com/office/powerpoint/2010/main" val="114642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DCDC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DF695-BB1D-5982-A045-9DEA4A811534}"/>
              </a:ext>
            </a:extLst>
          </p:cNvPr>
          <p:cNvSpPr>
            <a:spLocks noGrp="1"/>
          </p:cNvSpPr>
          <p:nvPr>
            <p:ph type="title"/>
          </p:nvPr>
        </p:nvSpPr>
        <p:spPr/>
        <p:txBody>
          <a:bodyPr/>
          <a:lstStyle/>
          <a:p>
            <a:pPr algn="ctr"/>
            <a:r>
              <a:rPr lang="en-US" sz="2400" dirty="0">
                <a:solidFill>
                  <a:schemeClr val="bg1"/>
                </a:solidFill>
                <a:latin typeface="Tw Cen MT Condensed Extra Bold" panose="020B0803020202020204" pitchFamily="34" charset="0"/>
              </a:rPr>
              <a:t>Two-third of the Earth is covered by water</a:t>
            </a:r>
            <a:br>
              <a:rPr lang="en-US" dirty="0">
                <a:solidFill>
                  <a:schemeClr val="bg1"/>
                </a:solidFill>
                <a:latin typeface="Tw Cen MT Condensed Extra Bold" panose="020B0803020202020204" pitchFamily="34" charset="0"/>
              </a:rPr>
            </a:br>
            <a:r>
              <a:rPr lang="en-US" dirty="0">
                <a:solidFill>
                  <a:schemeClr val="bg1"/>
                </a:solidFill>
                <a:latin typeface="Tw Cen MT Condensed Extra Bold" panose="020B0803020202020204" pitchFamily="34" charset="0"/>
              </a:rPr>
              <a:t>The rest by LPU Community!</a:t>
            </a:r>
          </a:p>
        </p:txBody>
      </p:sp>
      <p:sp>
        <p:nvSpPr>
          <p:cNvPr id="5" name="Flowchart: Connector 4">
            <a:extLst>
              <a:ext uri="{FF2B5EF4-FFF2-40B4-BE49-F238E27FC236}">
                <a16:creationId xmlns:a16="http://schemas.microsoft.com/office/drawing/2014/main" id="{A2B26534-8409-2DAF-C204-EDC3E58FE3D7}"/>
              </a:ext>
            </a:extLst>
          </p:cNvPr>
          <p:cNvSpPr/>
          <p:nvPr/>
        </p:nvSpPr>
        <p:spPr>
          <a:xfrm>
            <a:off x="10962601" y="6296341"/>
            <a:ext cx="457200" cy="457200"/>
          </a:xfrm>
          <a:prstGeom prst="flowChartConnector">
            <a:avLst/>
          </a:prstGeom>
          <a:solidFill>
            <a:srgbClr val="7DCDCE"/>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7D945AC-4EC1-19D4-F9BB-029E5DEE984B}"/>
              </a:ext>
            </a:extLst>
          </p:cNvPr>
          <p:cNvSpPr>
            <a:spLocks noGrp="1"/>
          </p:cNvSpPr>
          <p:nvPr>
            <p:ph type="ftr" sz="quarter" idx="11"/>
          </p:nvPr>
        </p:nvSpPr>
        <p:spPr/>
        <p:txBody>
          <a:bodyPr/>
          <a:lstStyle/>
          <a:p>
            <a:r>
              <a:rPr lang="en-US"/>
              <a:t>2023 © Copyright LPU Online</a:t>
            </a:r>
          </a:p>
        </p:txBody>
      </p:sp>
      <p:sp>
        <p:nvSpPr>
          <p:cNvPr id="4" name="Slide Number Placeholder 3">
            <a:extLst>
              <a:ext uri="{FF2B5EF4-FFF2-40B4-BE49-F238E27FC236}">
                <a16:creationId xmlns:a16="http://schemas.microsoft.com/office/drawing/2014/main" id="{525598B4-E14C-6D48-EEB9-1B50F06205B5}"/>
              </a:ext>
            </a:extLst>
          </p:cNvPr>
          <p:cNvSpPr>
            <a:spLocks noGrp="1"/>
          </p:cNvSpPr>
          <p:nvPr>
            <p:ph type="sldNum" sz="quarter" idx="12"/>
          </p:nvPr>
        </p:nvSpPr>
        <p:spPr/>
        <p:txBody>
          <a:bodyPr/>
          <a:lstStyle/>
          <a:p>
            <a:fld id="{C2223FB6-B7B4-4F43-A1C3-4360E3B5A8F1}" type="slidenum">
              <a:rPr lang="en-US" smtClean="0"/>
              <a:t>17</a:t>
            </a:fld>
            <a:endParaRPr lang="en-US"/>
          </a:p>
        </p:txBody>
      </p:sp>
      <p:pic>
        <p:nvPicPr>
          <p:cNvPr id="6" name="Picture 5">
            <a:extLst>
              <a:ext uri="{FF2B5EF4-FFF2-40B4-BE49-F238E27FC236}">
                <a16:creationId xmlns:a16="http://schemas.microsoft.com/office/drawing/2014/main" id="{F0605D25-758E-2BAD-30E9-C907C5841E74}"/>
              </a:ext>
            </a:extLst>
          </p:cNvPr>
          <p:cNvPicPr>
            <a:picLocks noChangeAspect="1"/>
          </p:cNvPicPr>
          <p:nvPr/>
        </p:nvPicPr>
        <p:blipFill rotWithShape="1">
          <a:blip r:embed="rId2"/>
          <a:srcRect t="869" r="2500" b="1282"/>
          <a:stretch/>
        </p:blipFill>
        <p:spPr>
          <a:xfrm>
            <a:off x="0" y="1888761"/>
            <a:ext cx="12192000" cy="2674673"/>
          </a:xfrm>
          <a:prstGeom prst="rect">
            <a:avLst/>
          </a:prstGeom>
        </p:spPr>
      </p:pic>
      <p:sp>
        <p:nvSpPr>
          <p:cNvPr id="7" name="TextBox 6">
            <a:extLst>
              <a:ext uri="{FF2B5EF4-FFF2-40B4-BE49-F238E27FC236}">
                <a16:creationId xmlns:a16="http://schemas.microsoft.com/office/drawing/2014/main" id="{7D0D8498-D7DE-5580-F507-4B18BDFAC8C0}"/>
              </a:ext>
            </a:extLst>
          </p:cNvPr>
          <p:cNvSpPr txBox="1"/>
          <p:nvPr/>
        </p:nvSpPr>
        <p:spPr>
          <a:xfrm>
            <a:off x="1344118" y="4994855"/>
            <a:ext cx="9503764" cy="769441"/>
          </a:xfrm>
          <a:prstGeom prst="rect">
            <a:avLst/>
          </a:prstGeom>
          <a:noFill/>
        </p:spPr>
        <p:txBody>
          <a:bodyPr wrap="square" rtlCol="0">
            <a:spAutoFit/>
          </a:bodyPr>
          <a:lstStyle/>
          <a:p>
            <a:pPr algn="ctr"/>
            <a:r>
              <a:rPr lang="en-US" sz="4400" dirty="0">
                <a:solidFill>
                  <a:schemeClr val="bg1"/>
                </a:solidFill>
                <a:effectLst>
                  <a:outerShdw blurRad="38100" dist="38100" dir="2700000" algn="tl">
                    <a:srgbClr val="000000">
                      <a:alpha val="43137"/>
                    </a:srgbClr>
                  </a:outerShdw>
                </a:effectLst>
                <a:latin typeface="Sitka Heading Semibold" panose="020F0502020204030204" pitchFamily="2" charset="0"/>
              </a:rPr>
              <a:t>Our Diverse Alumni Network</a:t>
            </a:r>
          </a:p>
        </p:txBody>
      </p:sp>
    </p:spTree>
    <p:extLst>
      <p:ext uri="{BB962C8B-B14F-4D97-AF65-F5344CB8AC3E}">
        <p14:creationId xmlns:p14="http://schemas.microsoft.com/office/powerpoint/2010/main" val="3634450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66;p106" descr="Shape, rectangle&#10;&#10;Description automatically generated">
            <a:extLst>
              <a:ext uri="{FF2B5EF4-FFF2-40B4-BE49-F238E27FC236}">
                <a16:creationId xmlns:a16="http://schemas.microsoft.com/office/drawing/2014/main" id="{4B4B8060-0F3A-AE65-E005-ACCCEB4ACF90}"/>
              </a:ext>
            </a:extLst>
          </p:cNvPr>
          <p:cNvPicPr preferRelativeResize="0"/>
          <p:nvPr/>
        </p:nvPicPr>
        <p:blipFill rotWithShape="1">
          <a:blip r:embed="rId2">
            <a:alphaModFix/>
          </a:blip>
          <a:srcRect/>
          <a:stretch/>
        </p:blipFill>
        <p:spPr>
          <a:xfrm rot="10800000">
            <a:off x="74354" y="57150"/>
            <a:ext cx="3946103" cy="730930"/>
          </a:xfrm>
          <a:prstGeom prst="rect">
            <a:avLst/>
          </a:prstGeom>
          <a:noFill/>
          <a:ln>
            <a:noFill/>
          </a:ln>
        </p:spPr>
      </p:pic>
      <p:sp>
        <p:nvSpPr>
          <p:cNvPr id="3" name="Google Shape;1167;p106">
            <a:extLst>
              <a:ext uri="{FF2B5EF4-FFF2-40B4-BE49-F238E27FC236}">
                <a16:creationId xmlns:a16="http://schemas.microsoft.com/office/drawing/2014/main" id="{7FE09FEF-6A72-AF35-E543-D02D26D296A1}"/>
              </a:ext>
            </a:extLst>
          </p:cNvPr>
          <p:cNvSpPr txBox="1"/>
          <p:nvPr/>
        </p:nvSpPr>
        <p:spPr>
          <a:xfrm>
            <a:off x="377370" y="111006"/>
            <a:ext cx="3352801" cy="623217"/>
          </a:xfrm>
          <a:prstGeom prst="rect">
            <a:avLst/>
          </a:prstGeom>
          <a:noFill/>
          <a:ln>
            <a:noFill/>
          </a:ln>
        </p:spPr>
        <p:txBody>
          <a:bodyPr spcFirstLastPara="1" wrap="square" lIns="68575" tIns="34275" rIns="68575" bIns="34275" anchor="t" anchorCtr="0">
            <a:spAutoFit/>
          </a:bodyPr>
          <a:lstStyle/>
          <a:p>
            <a:pPr marL="0" marR="0" lvl="0" indent="0" rtl="0">
              <a:lnSpc>
                <a:spcPct val="90000"/>
              </a:lnSpc>
              <a:spcBef>
                <a:spcPts val="0"/>
              </a:spcBef>
              <a:spcAft>
                <a:spcPts val="0"/>
              </a:spcAft>
              <a:buClr>
                <a:srgbClr val="000000"/>
              </a:buClr>
              <a:buSzPts val="2400"/>
              <a:buFont typeface="Arial"/>
              <a:buNone/>
            </a:pPr>
            <a:r>
              <a:rPr lang="en" sz="4000" b="1" i="0" u="none" strike="noStrike" cap="none" dirty="0">
                <a:solidFill>
                  <a:schemeClr val="lt1"/>
                </a:solidFill>
                <a:effectLst>
                  <a:outerShdw blurRad="38100" dist="38100" dir="2700000" algn="tl">
                    <a:srgbClr val="000000">
                      <a:alpha val="43137"/>
                    </a:srgbClr>
                  </a:outerShdw>
                </a:effectLst>
                <a:latin typeface="Tw Cen MT Condensed Extra Bold" panose="020B0803020202020204" pitchFamily="34" charset="0"/>
                <a:ea typeface="Book Antiqua"/>
                <a:cs typeface="Book Antiqua"/>
                <a:sym typeface="Book Antiqua"/>
              </a:rPr>
              <a:t>TESTIMONIALS</a:t>
            </a:r>
            <a:endParaRPr sz="4000" i="0" u="none" strike="noStrike" cap="none" dirty="0">
              <a:solidFill>
                <a:schemeClr val="lt1"/>
              </a:solidFill>
              <a:effectLst>
                <a:outerShdw blurRad="38100" dist="38100" dir="2700000" algn="tl">
                  <a:srgbClr val="000000">
                    <a:alpha val="43137"/>
                  </a:srgbClr>
                </a:outerShdw>
              </a:effectLst>
              <a:latin typeface="Tw Cen MT Condensed Extra Bold" panose="020B0803020202020204" pitchFamily="34" charset="0"/>
              <a:ea typeface="Book Antiqua"/>
              <a:cs typeface="Book Antiqua"/>
              <a:sym typeface="Book Antiqua"/>
            </a:endParaRPr>
          </a:p>
        </p:txBody>
      </p:sp>
      <p:grpSp>
        <p:nvGrpSpPr>
          <p:cNvPr id="13" name="Group 12">
            <a:extLst>
              <a:ext uri="{FF2B5EF4-FFF2-40B4-BE49-F238E27FC236}">
                <a16:creationId xmlns:a16="http://schemas.microsoft.com/office/drawing/2014/main" id="{CAB39310-9D89-B025-BC5B-DF5FF1B23905}"/>
              </a:ext>
            </a:extLst>
          </p:cNvPr>
          <p:cNvGrpSpPr/>
          <p:nvPr/>
        </p:nvGrpSpPr>
        <p:grpSpPr>
          <a:xfrm>
            <a:off x="377370" y="1208441"/>
            <a:ext cx="5473423" cy="5152681"/>
            <a:chOff x="377370" y="1208441"/>
            <a:chExt cx="5718630" cy="5383519"/>
          </a:xfrm>
        </p:grpSpPr>
        <p:pic>
          <p:nvPicPr>
            <p:cNvPr id="4" name="Google Shape;1156;p105">
              <a:extLst>
                <a:ext uri="{FF2B5EF4-FFF2-40B4-BE49-F238E27FC236}">
                  <a16:creationId xmlns:a16="http://schemas.microsoft.com/office/drawing/2014/main" id="{8B9AB611-0DD9-4621-8DC3-F5130B544255}"/>
                </a:ext>
              </a:extLst>
            </p:cNvPr>
            <p:cNvPicPr preferRelativeResize="0"/>
            <p:nvPr/>
          </p:nvPicPr>
          <p:blipFill>
            <a:blip r:embed="rId3">
              <a:alphaModFix/>
            </a:blip>
            <a:stretch>
              <a:fillRect/>
            </a:stretch>
          </p:blipFill>
          <p:spPr>
            <a:xfrm>
              <a:off x="377370" y="1208441"/>
              <a:ext cx="1277259" cy="1277259"/>
            </a:xfrm>
            <a:prstGeom prst="ellipse">
              <a:avLst/>
            </a:prstGeom>
            <a:noFill/>
            <a:ln w="9525" cap="flat" cmpd="sng">
              <a:solidFill>
                <a:srgbClr val="F68220"/>
              </a:solidFill>
              <a:prstDash val="solid"/>
              <a:round/>
              <a:headEnd type="none" w="sm" len="sm"/>
              <a:tailEnd type="none" w="sm" len="sm"/>
            </a:ln>
          </p:spPr>
        </p:pic>
        <p:sp>
          <p:nvSpPr>
            <p:cNvPr id="5" name="Google Shape;1157;p105">
              <a:extLst>
                <a:ext uri="{FF2B5EF4-FFF2-40B4-BE49-F238E27FC236}">
                  <a16:creationId xmlns:a16="http://schemas.microsoft.com/office/drawing/2014/main" id="{5F85ECE3-91B8-7EFC-60FB-8EFD138EB0BA}"/>
                </a:ext>
              </a:extLst>
            </p:cNvPr>
            <p:cNvSpPr txBox="1"/>
            <p:nvPr/>
          </p:nvSpPr>
          <p:spPr>
            <a:xfrm>
              <a:off x="1654629" y="1410073"/>
              <a:ext cx="4441371" cy="800189"/>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None/>
              </a:pPr>
              <a:r>
                <a:rPr lang="en" b="1" dirty="0">
                  <a:latin typeface="Tw Cen MT" panose="020B0602020104020603" pitchFamily="34" charset="0"/>
                  <a:ea typeface="Book Antiqua"/>
                  <a:cs typeface="Book Antiqua"/>
                  <a:sym typeface="Book Antiqua"/>
                </a:rPr>
                <a:t>Ritambhara Pandey (MBA, 2020 Batch)</a:t>
              </a:r>
            </a:p>
            <a:p>
              <a:pPr lvl="0" algn="l" rtl="0">
                <a:spcBef>
                  <a:spcPts val="0"/>
                </a:spcBef>
                <a:spcAft>
                  <a:spcPts val="0"/>
                </a:spcAft>
                <a:buNone/>
              </a:pPr>
              <a:r>
                <a:rPr lang="en" b="1" dirty="0">
                  <a:latin typeface="Tw Cen MT" panose="020B0602020104020603" pitchFamily="34" charset="0"/>
                  <a:ea typeface="Book Antiqua"/>
                  <a:cs typeface="Book Antiqua"/>
                  <a:sym typeface="Book Antiqua"/>
                </a:rPr>
                <a:t>TCS, System Engineer</a:t>
              </a:r>
              <a:endParaRPr sz="2000" b="1" dirty="0">
                <a:latin typeface="Tw Cen MT" panose="020B0602020104020603" pitchFamily="34" charset="0"/>
                <a:ea typeface="Book Antiqua"/>
                <a:cs typeface="Book Antiqua"/>
                <a:sym typeface="Book Antiqua"/>
              </a:endParaRPr>
            </a:p>
          </p:txBody>
        </p:sp>
        <p:sp>
          <p:nvSpPr>
            <p:cNvPr id="7" name="TextBox 6">
              <a:extLst>
                <a:ext uri="{FF2B5EF4-FFF2-40B4-BE49-F238E27FC236}">
                  <a16:creationId xmlns:a16="http://schemas.microsoft.com/office/drawing/2014/main" id="{BEE4CDC6-C8E9-5AF5-CFEA-37749FE90FA9}"/>
                </a:ext>
              </a:extLst>
            </p:cNvPr>
            <p:cNvSpPr txBox="1"/>
            <p:nvPr/>
          </p:nvSpPr>
          <p:spPr>
            <a:xfrm>
              <a:off x="377370" y="2621642"/>
              <a:ext cx="5558971" cy="3970318"/>
            </a:xfrm>
            <a:prstGeom prst="rect">
              <a:avLst/>
            </a:prstGeom>
            <a:noFill/>
          </p:spPr>
          <p:txBody>
            <a:bodyPr wrap="square">
              <a:spAutoFit/>
            </a:bodyPr>
            <a:lstStyle/>
            <a:p>
              <a:pPr marL="0" lvl="0" indent="0" algn="just" rtl="0">
                <a:spcBef>
                  <a:spcPts val="0"/>
                </a:spcBef>
                <a:spcAft>
                  <a:spcPts val="0"/>
                </a:spcAft>
                <a:buNone/>
              </a:pPr>
              <a:r>
                <a:rPr lang="en-US" sz="1800" dirty="0">
                  <a:solidFill>
                    <a:schemeClr val="dk1"/>
                  </a:solidFill>
                  <a:latin typeface="Tw Cen MT" panose="020B0602020104020603" pitchFamily="34" charset="0"/>
                  <a:ea typeface="Book Antiqua"/>
                  <a:cs typeface="Book Antiqua"/>
                  <a:sym typeface="Book Antiqua"/>
                </a:rPr>
                <a:t>I have chosen online education due to convenience and flexibility. I am working as an IT Analyst in Tata Consultancy services since 2016. I was looking for online MBA programme and came across LPU online MBA. I immediately registered for it in the first batch of online MBA. It is a very good experience for me so far as I have completed one semester. </a:t>
              </a:r>
            </a:p>
            <a:p>
              <a:pPr marL="0" lvl="0" indent="0" algn="just" rtl="0">
                <a:spcBef>
                  <a:spcPts val="0"/>
                </a:spcBef>
                <a:spcAft>
                  <a:spcPts val="0"/>
                </a:spcAft>
                <a:buNone/>
              </a:pPr>
              <a:r>
                <a:rPr lang="en-US" sz="1800" dirty="0">
                  <a:solidFill>
                    <a:schemeClr val="dk1"/>
                  </a:solidFill>
                  <a:latin typeface="Tw Cen MT" panose="020B0602020104020603" pitchFamily="34" charset="0"/>
                  <a:ea typeface="Book Antiqua"/>
                  <a:cs typeface="Book Antiqua"/>
                  <a:sym typeface="Book Antiqua"/>
                </a:rPr>
                <a:t>I am married &amp; doing job, so it's been boon for me to balance my work and family commitments. First semester was very interesting. Weekend Classes were interactive and informative. Guest Lectures held on time-to-time basis. LPU interface and LMS portal is very easy and user friendly. I want to thanks all the LPU faculty and the administration for their coordination and support.</a:t>
              </a:r>
              <a:endParaRPr lang="en-US" sz="2000" dirty="0">
                <a:solidFill>
                  <a:srgbClr val="222222"/>
                </a:solidFill>
                <a:latin typeface="Tw Cen MT" panose="020B0602020104020603" pitchFamily="34" charset="0"/>
                <a:ea typeface="Book Antiqua"/>
                <a:cs typeface="Book Antiqua"/>
                <a:sym typeface="Book Antiqua"/>
              </a:endParaRPr>
            </a:p>
          </p:txBody>
        </p:sp>
      </p:grpSp>
      <p:grpSp>
        <p:nvGrpSpPr>
          <p:cNvPr id="14" name="Group 13">
            <a:extLst>
              <a:ext uri="{FF2B5EF4-FFF2-40B4-BE49-F238E27FC236}">
                <a16:creationId xmlns:a16="http://schemas.microsoft.com/office/drawing/2014/main" id="{BF4DFD9B-143E-B442-5C0E-40CE796CEA9D}"/>
              </a:ext>
            </a:extLst>
          </p:cNvPr>
          <p:cNvGrpSpPr/>
          <p:nvPr/>
        </p:nvGrpSpPr>
        <p:grpSpPr>
          <a:xfrm>
            <a:off x="6168570" y="1208441"/>
            <a:ext cx="5646060" cy="4887559"/>
            <a:chOff x="6168570" y="1208441"/>
            <a:chExt cx="5899001" cy="5106520"/>
          </a:xfrm>
        </p:grpSpPr>
        <p:pic>
          <p:nvPicPr>
            <p:cNvPr id="10" name="Google Shape;1156;p105">
              <a:extLst>
                <a:ext uri="{FF2B5EF4-FFF2-40B4-BE49-F238E27FC236}">
                  <a16:creationId xmlns:a16="http://schemas.microsoft.com/office/drawing/2014/main" id="{BB4A4C39-D301-F050-89BE-8EC26C4ACA49}"/>
                </a:ext>
              </a:extLst>
            </p:cNvPr>
            <p:cNvPicPr preferRelativeResize="0"/>
            <p:nvPr/>
          </p:nvPicPr>
          <p:blipFill>
            <a:blip r:embed="rId4">
              <a:extLst>
                <a:ext uri="{28A0092B-C50C-407E-A947-70E740481C1C}">
                  <a14:useLocalDpi xmlns:a14="http://schemas.microsoft.com/office/drawing/2010/main" val="0"/>
                </a:ext>
              </a:extLst>
            </a:blip>
            <a:srcRect l="1515" r="1515"/>
            <a:stretch/>
          </p:blipFill>
          <p:spPr>
            <a:xfrm>
              <a:off x="6168570" y="1208441"/>
              <a:ext cx="1277259" cy="1277259"/>
            </a:xfrm>
            <a:prstGeom prst="ellipse">
              <a:avLst/>
            </a:prstGeom>
            <a:noFill/>
            <a:ln w="9525" cap="flat" cmpd="sng">
              <a:solidFill>
                <a:srgbClr val="F68220"/>
              </a:solidFill>
              <a:prstDash val="solid"/>
              <a:round/>
              <a:headEnd type="none" w="sm" len="sm"/>
              <a:tailEnd type="none" w="sm" len="sm"/>
            </a:ln>
          </p:spPr>
        </p:pic>
        <p:sp>
          <p:nvSpPr>
            <p:cNvPr id="11" name="Google Shape;1157;p105">
              <a:extLst>
                <a:ext uri="{FF2B5EF4-FFF2-40B4-BE49-F238E27FC236}">
                  <a16:creationId xmlns:a16="http://schemas.microsoft.com/office/drawing/2014/main" id="{30BA76CB-068F-79DA-4168-311FB21D013B}"/>
                </a:ext>
              </a:extLst>
            </p:cNvPr>
            <p:cNvSpPr txBox="1"/>
            <p:nvPr/>
          </p:nvSpPr>
          <p:spPr>
            <a:xfrm>
              <a:off x="7626200" y="1446976"/>
              <a:ext cx="4441371" cy="800189"/>
            </a:xfrm>
            <a:prstGeom prst="rect">
              <a:avLst/>
            </a:prstGeom>
            <a:noFill/>
            <a:ln>
              <a:noFill/>
            </a:ln>
          </p:spPr>
          <p:txBody>
            <a:bodyPr spcFirstLastPara="1" wrap="square" lIns="91425" tIns="91425" rIns="91425" bIns="91425" anchor="t" anchorCtr="0">
              <a:spAutoFit/>
            </a:bodyPr>
            <a:lstStyle>
              <a:defPPr>
                <a:defRPr lang="en-US"/>
              </a:defPPr>
              <a:lvl1pPr lvl="0">
                <a:spcBef>
                  <a:spcPts val="0"/>
                </a:spcBef>
                <a:spcAft>
                  <a:spcPts val="0"/>
                </a:spcAft>
                <a:buNone/>
                <a:defRPr sz="2000" b="1">
                  <a:latin typeface="Tw Cen MT" panose="020B0602020104020603" pitchFamily="34" charset="0"/>
                  <a:ea typeface="Book Antiqua"/>
                  <a:cs typeface="Book Antiqua"/>
                </a:defRPr>
              </a:lvl1pPr>
            </a:lstStyle>
            <a:p>
              <a:r>
                <a:rPr lang="en-US" sz="1800" dirty="0">
                  <a:sym typeface="Book Antiqua"/>
                </a:rPr>
                <a:t>Vivek Jain (MCA, 2021 Batch)</a:t>
              </a:r>
            </a:p>
            <a:p>
              <a:r>
                <a:rPr lang="en-US" sz="1800" dirty="0">
                  <a:sym typeface="Book Antiqua"/>
                </a:rPr>
                <a:t>TCS, IT ANALYST</a:t>
              </a:r>
            </a:p>
          </p:txBody>
        </p:sp>
        <p:sp>
          <p:nvSpPr>
            <p:cNvPr id="12" name="TextBox 11">
              <a:extLst>
                <a:ext uri="{FF2B5EF4-FFF2-40B4-BE49-F238E27FC236}">
                  <a16:creationId xmlns:a16="http://schemas.microsoft.com/office/drawing/2014/main" id="{61F84DB1-9DF2-6A4B-7088-C1F70C3F0F93}"/>
                </a:ext>
              </a:extLst>
            </p:cNvPr>
            <p:cNvSpPr txBox="1"/>
            <p:nvPr/>
          </p:nvSpPr>
          <p:spPr>
            <a:xfrm>
              <a:off x="6168570" y="2621642"/>
              <a:ext cx="5558971" cy="3693319"/>
            </a:xfrm>
            <a:prstGeom prst="rect">
              <a:avLst/>
            </a:prstGeom>
            <a:noFill/>
          </p:spPr>
          <p:txBody>
            <a:bodyPr wrap="square">
              <a:spAutoFit/>
            </a:bodyPr>
            <a:lstStyle/>
            <a:p>
              <a:pPr marL="0" lvl="0" indent="0" algn="just" rtl="0">
                <a:spcBef>
                  <a:spcPts val="0"/>
                </a:spcBef>
                <a:spcAft>
                  <a:spcPts val="0"/>
                </a:spcAft>
                <a:buNone/>
              </a:pPr>
              <a:r>
                <a:rPr lang="en-US" sz="1800" dirty="0">
                  <a:solidFill>
                    <a:schemeClr val="dk1"/>
                  </a:solidFill>
                  <a:latin typeface="Tw Cen MT" panose="020B0602020104020603" pitchFamily="34" charset="0"/>
                  <a:ea typeface="Book Antiqua"/>
                  <a:cs typeface="Book Antiqua"/>
                  <a:sym typeface="Book Antiqua"/>
                </a:rPr>
                <a:t>In today’s competitive environment, it's always better to be up to date. However, when you are a working professional, things get tough either because of the responsibilities or time limitation as it gets hard to attend classes after completing office work. But not anymore, LPU Online comes to the rescue!</a:t>
              </a:r>
            </a:p>
            <a:p>
              <a:pPr marL="0" lvl="0" indent="0" algn="just" rtl="0">
                <a:spcBef>
                  <a:spcPts val="0"/>
                </a:spcBef>
                <a:spcAft>
                  <a:spcPts val="0"/>
                </a:spcAft>
                <a:buNone/>
              </a:pPr>
              <a:r>
                <a:rPr lang="en-US" sz="1800" dirty="0">
                  <a:solidFill>
                    <a:schemeClr val="dk1"/>
                  </a:solidFill>
                  <a:latin typeface="Tw Cen MT" panose="020B0602020104020603" pitchFamily="34" charset="0"/>
                  <a:ea typeface="Book Antiqua"/>
                  <a:cs typeface="Book Antiqua"/>
                  <a:sym typeface="Book Antiqua"/>
                </a:rPr>
                <a:t>One can attend the lectures from their homes on weekends with one of the finest and experienced faculties without hampering their work. You can ask your doubts anytime on LPU Live and faculties are on their toes to help the students. In case you are interested in pursuing higher education but cannot do it in regular mode, then LPU Online is the right place for you.</a:t>
              </a:r>
            </a:p>
          </p:txBody>
        </p:sp>
      </p:grpSp>
      <p:sp>
        <p:nvSpPr>
          <p:cNvPr id="8" name="Flowchart: Connector 7">
            <a:extLst>
              <a:ext uri="{FF2B5EF4-FFF2-40B4-BE49-F238E27FC236}">
                <a16:creationId xmlns:a16="http://schemas.microsoft.com/office/drawing/2014/main" id="{A4450858-4165-2C65-A67A-A92B9665FA27}"/>
              </a:ext>
            </a:extLst>
          </p:cNvPr>
          <p:cNvSpPr/>
          <p:nvPr/>
        </p:nvSpPr>
        <p:spPr>
          <a:xfrm>
            <a:off x="10962601"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C601E47-F426-C0AA-41A4-57E4F89B1BA5}"/>
              </a:ext>
            </a:extLst>
          </p:cNvPr>
          <p:cNvSpPr>
            <a:spLocks noGrp="1"/>
          </p:cNvSpPr>
          <p:nvPr>
            <p:ph type="sldNum" sz="quarter" idx="12"/>
          </p:nvPr>
        </p:nvSpPr>
        <p:spPr/>
        <p:txBody>
          <a:bodyPr/>
          <a:lstStyle/>
          <a:p>
            <a:fld id="{C2223FB6-B7B4-4F43-A1C3-4360E3B5A8F1}" type="slidenum">
              <a:rPr lang="en-US" smtClean="0"/>
              <a:t>18</a:t>
            </a:fld>
            <a:endParaRPr lang="en-US"/>
          </a:p>
        </p:txBody>
      </p:sp>
      <p:sp>
        <p:nvSpPr>
          <p:cNvPr id="9" name="Footer Placeholder 8">
            <a:extLst>
              <a:ext uri="{FF2B5EF4-FFF2-40B4-BE49-F238E27FC236}">
                <a16:creationId xmlns:a16="http://schemas.microsoft.com/office/drawing/2014/main" id="{240FEBF4-A080-FD70-8481-C1FDDFB09109}"/>
              </a:ext>
            </a:extLst>
          </p:cNvPr>
          <p:cNvSpPr>
            <a:spLocks noGrp="1"/>
          </p:cNvSpPr>
          <p:nvPr>
            <p:ph type="ftr" sz="quarter" idx="11"/>
          </p:nvPr>
        </p:nvSpPr>
        <p:spPr/>
        <p:txBody>
          <a:bodyPr/>
          <a:lstStyle/>
          <a:p>
            <a:r>
              <a:rPr lang="en-US"/>
              <a:t>2023 © Copyright LPU Online</a:t>
            </a:r>
          </a:p>
        </p:txBody>
      </p:sp>
    </p:spTree>
    <p:extLst>
      <p:ext uri="{BB962C8B-B14F-4D97-AF65-F5344CB8AC3E}">
        <p14:creationId xmlns:p14="http://schemas.microsoft.com/office/powerpoint/2010/main" val="2374808916"/>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66;p106" descr="Shape, rectangle&#10;&#10;Description automatically generated">
            <a:extLst>
              <a:ext uri="{FF2B5EF4-FFF2-40B4-BE49-F238E27FC236}">
                <a16:creationId xmlns:a16="http://schemas.microsoft.com/office/drawing/2014/main" id="{4B4B8060-0F3A-AE65-E005-ACCCEB4ACF90}"/>
              </a:ext>
            </a:extLst>
          </p:cNvPr>
          <p:cNvPicPr preferRelativeResize="0"/>
          <p:nvPr/>
        </p:nvPicPr>
        <p:blipFill rotWithShape="1">
          <a:blip r:embed="rId2">
            <a:alphaModFix/>
          </a:blip>
          <a:srcRect/>
          <a:stretch/>
        </p:blipFill>
        <p:spPr>
          <a:xfrm rot="10800000">
            <a:off x="74354" y="57150"/>
            <a:ext cx="3946103" cy="730930"/>
          </a:xfrm>
          <a:prstGeom prst="rect">
            <a:avLst/>
          </a:prstGeom>
          <a:noFill/>
          <a:ln>
            <a:noFill/>
          </a:ln>
        </p:spPr>
      </p:pic>
      <p:sp>
        <p:nvSpPr>
          <p:cNvPr id="3" name="Google Shape;1167;p106">
            <a:extLst>
              <a:ext uri="{FF2B5EF4-FFF2-40B4-BE49-F238E27FC236}">
                <a16:creationId xmlns:a16="http://schemas.microsoft.com/office/drawing/2014/main" id="{7FE09FEF-6A72-AF35-E543-D02D26D296A1}"/>
              </a:ext>
            </a:extLst>
          </p:cNvPr>
          <p:cNvSpPr txBox="1"/>
          <p:nvPr/>
        </p:nvSpPr>
        <p:spPr>
          <a:xfrm>
            <a:off x="377370" y="111006"/>
            <a:ext cx="3352801" cy="623217"/>
          </a:xfrm>
          <a:prstGeom prst="rect">
            <a:avLst/>
          </a:prstGeom>
          <a:noFill/>
          <a:ln>
            <a:noFill/>
          </a:ln>
        </p:spPr>
        <p:txBody>
          <a:bodyPr spcFirstLastPara="1" wrap="square" lIns="68575" tIns="34275" rIns="68575" bIns="34275" anchor="t" anchorCtr="0">
            <a:spAutoFit/>
          </a:bodyPr>
          <a:lstStyle/>
          <a:p>
            <a:pPr marL="0" marR="0" lvl="0" indent="0" rtl="0">
              <a:lnSpc>
                <a:spcPct val="90000"/>
              </a:lnSpc>
              <a:spcBef>
                <a:spcPts val="0"/>
              </a:spcBef>
              <a:spcAft>
                <a:spcPts val="0"/>
              </a:spcAft>
              <a:buClr>
                <a:srgbClr val="000000"/>
              </a:buClr>
              <a:buSzPts val="2400"/>
              <a:buFont typeface="Arial"/>
              <a:buNone/>
            </a:pPr>
            <a:r>
              <a:rPr lang="en" sz="4000" b="1" i="0" u="none" strike="noStrike" cap="none" dirty="0">
                <a:solidFill>
                  <a:schemeClr val="lt1"/>
                </a:solidFill>
                <a:effectLst>
                  <a:outerShdw blurRad="38100" dist="38100" dir="2700000" algn="tl">
                    <a:srgbClr val="000000">
                      <a:alpha val="43137"/>
                    </a:srgbClr>
                  </a:outerShdw>
                </a:effectLst>
                <a:latin typeface="Tw Cen MT Condensed Extra Bold" panose="020B0803020202020204" pitchFamily="34" charset="0"/>
                <a:ea typeface="Book Antiqua"/>
                <a:cs typeface="Book Antiqua"/>
                <a:sym typeface="Book Antiqua"/>
              </a:rPr>
              <a:t>TESTIMONIALS</a:t>
            </a:r>
            <a:endParaRPr sz="4000" i="0" u="none" strike="noStrike" cap="none" dirty="0">
              <a:solidFill>
                <a:schemeClr val="lt1"/>
              </a:solidFill>
              <a:effectLst>
                <a:outerShdw blurRad="38100" dist="38100" dir="2700000" algn="tl">
                  <a:srgbClr val="000000">
                    <a:alpha val="43137"/>
                  </a:srgbClr>
                </a:outerShdw>
              </a:effectLst>
              <a:latin typeface="Tw Cen MT Condensed Extra Bold" panose="020B0803020202020204" pitchFamily="34" charset="0"/>
              <a:ea typeface="Book Antiqua"/>
              <a:cs typeface="Book Antiqua"/>
              <a:sym typeface="Book Antiqua"/>
            </a:endParaRPr>
          </a:p>
        </p:txBody>
      </p:sp>
      <p:grpSp>
        <p:nvGrpSpPr>
          <p:cNvPr id="13" name="Group 12">
            <a:extLst>
              <a:ext uri="{FF2B5EF4-FFF2-40B4-BE49-F238E27FC236}">
                <a16:creationId xmlns:a16="http://schemas.microsoft.com/office/drawing/2014/main" id="{CAB39310-9D89-B025-BC5B-DF5FF1B23905}"/>
              </a:ext>
            </a:extLst>
          </p:cNvPr>
          <p:cNvGrpSpPr/>
          <p:nvPr/>
        </p:nvGrpSpPr>
        <p:grpSpPr>
          <a:xfrm>
            <a:off x="377370" y="1208441"/>
            <a:ext cx="5473423" cy="5450022"/>
            <a:chOff x="377370" y="1208441"/>
            <a:chExt cx="5718630" cy="5694180"/>
          </a:xfrm>
        </p:grpSpPr>
        <p:pic>
          <p:nvPicPr>
            <p:cNvPr id="4" name="Google Shape;1156;p105">
              <a:extLst>
                <a:ext uri="{FF2B5EF4-FFF2-40B4-BE49-F238E27FC236}">
                  <a16:creationId xmlns:a16="http://schemas.microsoft.com/office/drawing/2014/main" id="{8B9AB611-0DD9-4621-8DC3-F5130B544255}"/>
                </a:ext>
              </a:extLst>
            </p:cNvPr>
            <p:cNvPicPr preferRelativeResize="0"/>
            <p:nvPr/>
          </p:nvPicPr>
          <p:blipFill>
            <a:blip r:embed="rId3">
              <a:extLst>
                <a:ext uri="{28A0092B-C50C-407E-A947-70E740481C1C}">
                  <a14:useLocalDpi xmlns:a14="http://schemas.microsoft.com/office/drawing/2010/main" val="0"/>
                </a:ext>
              </a:extLst>
            </a:blip>
            <a:srcRect l="5970" r="5970"/>
            <a:stretch/>
          </p:blipFill>
          <p:spPr>
            <a:xfrm>
              <a:off x="377370" y="1208441"/>
              <a:ext cx="1277259" cy="1277259"/>
            </a:xfrm>
            <a:prstGeom prst="ellipse">
              <a:avLst/>
            </a:prstGeom>
            <a:noFill/>
            <a:ln w="9525" cap="flat" cmpd="sng">
              <a:solidFill>
                <a:srgbClr val="F68220"/>
              </a:solidFill>
              <a:prstDash val="solid"/>
              <a:round/>
              <a:headEnd type="none" w="sm" len="sm"/>
              <a:tailEnd type="none" w="sm" len="sm"/>
            </a:ln>
          </p:spPr>
        </p:pic>
        <p:sp>
          <p:nvSpPr>
            <p:cNvPr id="5" name="Google Shape;1157;p105">
              <a:extLst>
                <a:ext uri="{FF2B5EF4-FFF2-40B4-BE49-F238E27FC236}">
                  <a16:creationId xmlns:a16="http://schemas.microsoft.com/office/drawing/2014/main" id="{5F85ECE3-91B8-7EFC-60FB-8EFD138EB0BA}"/>
                </a:ext>
              </a:extLst>
            </p:cNvPr>
            <p:cNvSpPr txBox="1"/>
            <p:nvPr/>
          </p:nvSpPr>
          <p:spPr>
            <a:xfrm>
              <a:off x="1654629" y="1410073"/>
              <a:ext cx="4441371" cy="800189"/>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None/>
              </a:pPr>
              <a:r>
                <a:rPr lang="en-US" b="1" dirty="0">
                  <a:latin typeface="Tw Cen MT" panose="020B0602020104020603" pitchFamily="34" charset="0"/>
                  <a:ea typeface="Book Antiqua"/>
                  <a:cs typeface="Book Antiqua"/>
                  <a:sym typeface="Book Antiqua"/>
                </a:rPr>
                <a:t>Suraj Kumar (MBA, 2021 Batch)</a:t>
              </a:r>
            </a:p>
            <a:p>
              <a:pPr lvl="0" algn="l" rtl="0">
                <a:spcBef>
                  <a:spcPts val="0"/>
                </a:spcBef>
                <a:spcAft>
                  <a:spcPts val="0"/>
                </a:spcAft>
                <a:buNone/>
              </a:pPr>
              <a:r>
                <a:rPr lang="en-US" b="1" dirty="0">
                  <a:latin typeface="Tw Cen MT" panose="020B0602020104020603" pitchFamily="34" charset="0"/>
                  <a:ea typeface="Book Antiqua"/>
                  <a:cs typeface="Book Antiqua"/>
                  <a:sym typeface="Book Antiqua"/>
                </a:rPr>
                <a:t>Amazon, CS Operations</a:t>
              </a:r>
            </a:p>
          </p:txBody>
        </p:sp>
        <p:sp>
          <p:nvSpPr>
            <p:cNvPr id="7" name="TextBox 6">
              <a:extLst>
                <a:ext uri="{FF2B5EF4-FFF2-40B4-BE49-F238E27FC236}">
                  <a16:creationId xmlns:a16="http://schemas.microsoft.com/office/drawing/2014/main" id="{BEE4CDC6-C8E9-5AF5-CFEA-37749FE90FA9}"/>
                </a:ext>
              </a:extLst>
            </p:cNvPr>
            <p:cNvSpPr txBox="1"/>
            <p:nvPr/>
          </p:nvSpPr>
          <p:spPr>
            <a:xfrm>
              <a:off x="377370" y="2465025"/>
              <a:ext cx="5259604" cy="4437596"/>
            </a:xfrm>
            <a:prstGeom prst="rect">
              <a:avLst/>
            </a:prstGeom>
            <a:noFill/>
          </p:spPr>
          <p:txBody>
            <a:bodyPr wrap="square">
              <a:spAutoFit/>
            </a:bodyPr>
            <a:lstStyle/>
            <a:p>
              <a:pPr marL="0" lvl="0" indent="0" algn="just" rtl="0">
                <a:spcBef>
                  <a:spcPts val="0"/>
                </a:spcBef>
                <a:spcAft>
                  <a:spcPts val="0"/>
                </a:spcAft>
                <a:buNone/>
              </a:pPr>
              <a:r>
                <a:rPr lang="en-US" sz="1800" dirty="0">
                  <a:solidFill>
                    <a:schemeClr val="dk1"/>
                  </a:solidFill>
                  <a:latin typeface="Tw Cen MT" panose="020B0602020104020603" pitchFamily="34" charset="0"/>
                  <a:ea typeface="Book Antiqua"/>
                  <a:cs typeface="Book Antiqua"/>
                  <a:sym typeface="Book Antiqua"/>
                </a:rPr>
                <a:t>I am Suraj. I enrolled for the MBA program at LPU Online in the January 2022 session. I work with Amazon India in CS Operations. </a:t>
              </a:r>
            </a:p>
            <a:p>
              <a:pPr marL="0" lvl="0" indent="0" algn="just" rtl="0">
                <a:spcBef>
                  <a:spcPts val="0"/>
                </a:spcBef>
                <a:spcAft>
                  <a:spcPts val="0"/>
                </a:spcAft>
                <a:buNone/>
              </a:pPr>
              <a:r>
                <a:rPr lang="en-US" sz="1800" dirty="0">
                  <a:solidFill>
                    <a:schemeClr val="dk1"/>
                  </a:solidFill>
                  <a:latin typeface="Tw Cen MT" panose="020B0602020104020603" pitchFamily="34" charset="0"/>
                  <a:ea typeface="Book Antiqua"/>
                  <a:cs typeface="Book Antiqua"/>
                  <a:sym typeface="Book Antiqua"/>
                </a:rPr>
                <a:t>I thought of having a new experience of studying along with my job. So, I decided to enroll for a course in online mode as due to covid everything is online now, and with the addition of my qualification, I can also get good opportunities for promotions in my company. Moreover, I can continue working and studying simultaneously without any complications. </a:t>
              </a:r>
            </a:p>
            <a:p>
              <a:pPr marL="0" lvl="0" indent="0" algn="just" rtl="0">
                <a:spcBef>
                  <a:spcPts val="0"/>
                </a:spcBef>
                <a:spcAft>
                  <a:spcPts val="0"/>
                </a:spcAft>
                <a:buNone/>
              </a:pPr>
              <a:r>
                <a:rPr lang="en-US" sz="1800" dirty="0">
                  <a:solidFill>
                    <a:schemeClr val="dk1"/>
                  </a:solidFill>
                  <a:latin typeface="Tw Cen MT" panose="020B0602020104020603" pitchFamily="34" charset="0"/>
                  <a:ea typeface="Book Antiqua"/>
                  <a:cs typeface="Book Antiqua"/>
                  <a:sym typeface="Book Antiqua"/>
                </a:rPr>
                <a:t>My experience so far has been great because of the awesome teachers, and I can easily attend weekend classes without affecting my job. The best part is that I can Draw my date sheet and give exams at my convenience.</a:t>
              </a:r>
            </a:p>
          </p:txBody>
        </p:sp>
      </p:grpSp>
      <p:grpSp>
        <p:nvGrpSpPr>
          <p:cNvPr id="14" name="Group 13">
            <a:extLst>
              <a:ext uri="{FF2B5EF4-FFF2-40B4-BE49-F238E27FC236}">
                <a16:creationId xmlns:a16="http://schemas.microsoft.com/office/drawing/2014/main" id="{BF4DFD9B-143E-B442-5C0E-40CE796CEA9D}"/>
              </a:ext>
            </a:extLst>
          </p:cNvPr>
          <p:cNvGrpSpPr/>
          <p:nvPr/>
        </p:nvGrpSpPr>
        <p:grpSpPr>
          <a:xfrm>
            <a:off x="5810863" y="232533"/>
            <a:ext cx="6080334" cy="2989182"/>
            <a:chOff x="5714841" y="1210147"/>
            <a:chExt cx="6352730" cy="3123098"/>
          </a:xfrm>
        </p:grpSpPr>
        <p:pic>
          <p:nvPicPr>
            <p:cNvPr id="10" name="Google Shape;1156;p105">
              <a:extLst>
                <a:ext uri="{FF2B5EF4-FFF2-40B4-BE49-F238E27FC236}">
                  <a16:creationId xmlns:a16="http://schemas.microsoft.com/office/drawing/2014/main" id="{BB4A4C39-D301-F050-89BE-8EC26C4ACA49}"/>
                </a:ext>
              </a:extLst>
            </p:cNvPr>
            <p:cNvPicPr preferRelativeResize="0"/>
            <p:nvPr/>
          </p:nvPicPr>
          <p:blipFill>
            <a:blip r:embed="rId4">
              <a:extLst>
                <a:ext uri="{28A0092B-C50C-407E-A947-70E740481C1C}">
                  <a14:useLocalDpi xmlns:a14="http://schemas.microsoft.com/office/drawing/2010/main" val="0"/>
                </a:ext>
              </a:extLst>
            </a:blip>
            <a:srcRect l="2049" r="2049"/>
            <a:stretch/>
          </p:blipFill>
          <p:spPr>
            <a:xfrm>
              <a:off x="5735048" y="1210147"/>
              <a:ext cx="1277259" cy="1277259"/>
            </a:xfrm>
            <a:prstGeom prst="ellipse">
              <a:avLst/>
            </a:prstGeom>
            <a:noFill/>
            <a:ln w="9525" cap="flat" cmpd="sng">
              <a:solidFill>
                <a:srgbClr val="F68220"/>
              </a:solidFill>
              <a:prstDash val="solid"/>
              <a:round/>
              <a:headEnd type="none" w="sm" len="sm"/>
              <a:tailEnd type="none" w="sm" len="sm"/>
            </a:ln>
          </p:spPr>
        </p:pic>
        <p:sp>
          <p:nvSpPr>
            <p:cNvPr id="11" name="Google Shape;1157;p105">
              <a:extLst>
                <a:ext uri="{FF2B5EF4-FFF2-40B4-BE49-F238E27FC236}">
                  <a16:creationId xmlns:a16="http://schemas.microsoft.com/office/drawing/2014/main" id="{30BA76CB-068F-79DA-4168-311FB21D013B}"/>
                </a:ext>
              </a:extLst>
            </p:cNvPr>
            <p:cNvSpPr txBox="1"/>
            <p:nvPr/>
          </p:nvSpPr>
          <p:spPr>
            <a:xfrm>
              <a:off x="7166340" y="1534373"/>
              <a:ext cx="4441371" cy="771724"/>
            </a:xfrm>
            <a:prstGeom prst="rect">
              <a:avLst/>
            </a:prstGeom>
            <a:noFill/>
            <a:ln>
              <a:noFill/>
            </a:ln>
          </p:spPr>
          <p:txBody>
            <a:bodyPr spcFirstLastPara="1" wrap="square" lIns="91425" tIns="91425" rIns="91425" bIns="91425" anchor="t" anchorCtr="0">
              <a:spAutoFit/>
            </a:bodyPr>
            <a:lstStyle>
              <a:defPPr>
                <a:defRPr lang="en-US"/>
              </a:defPPr>
              <a:lvl1pPr lvl="0">
                <a:spcBef>
                  <a:spcPts val="0"/>
                </a:spcBef>
                <a:spcAft>
                  <a:spcPts val="0"/>
                </a:spcAft>
                <a:buNone/>
                <a:defRPr sz="2000" b="1">
                  <a:latin typeface="Tw Cen MT" panose="020B0602020104020603" pitchFamily="34" charset="0"/>
                  <a:ea typeface="Book Antiqua"/>
                  <a:cs typeface="Book Antiqua"/>
                </a:defRPr>
              </a:lvl1pPr>
            </a:lstStyle>
            <a:p>
              <a:r>
                <a:rPr lang="en-US" sz="1800" dirty="0">
                  <a:sym typeface="Book Antiqua"/>
                </a:rPr>
                <a:t>Mohd. Nadeem (MBA, 2020 Batch)</a:t>
              </a:r>
            </a:p>
            <a:p>
              <a:r>
                <a:rPr lang="en-US" sz="1800" dirty="0">
                  <a:sym typeface="Book Antiqua"/>
                </a:rPr>
                <a:t>CEO at ELF Creations</a:t>
              </a:r>
            </a:p>
          </p:txBody>
        </p:sp>
        <p:sp>
          <p:nvSpPr>
            <p:cNvPr id="12" name="TextBox 11">
              <a:extLst>
                <a:ext uri="{FF2B5EF4-FFF2-40B4-BE49-F238E27FC236}">
                  <a16:creationId xmlns:a16="http://schemas.microsoft.com/office/drawing/2014/main" id="{61F84DB1-9DF2-6A4B-7088-C1F70C3F0F93}"/>
                </a:ext>
              </a:extLst>
            </p:cNvPr>
            <p:cNvSpPr txBox="1"/>
            <p:nvPr/>
          </p:nvSpPr>
          <p:spPr>
            <a:xfrm>
              <a:off x="5714841" y="2500326"/>
              <a:ext cx="6352730" cy="1832919"/>
            </a:xfrm>
            <a:prstGeom prst="rect">
              <a:avLst/>
            </a:prstGeom>
            <a:noFill/>
          </p:spPr>
          <p:txBody>
            <a:bodyPr wrap="square">
              <a:spAutoFit/>
            </a:bodyPr>
            <a:lstStyle/>
            <a:p>
              <a:pPr marL="0" lvl="0" indent="0" algn="just" rtl="0">
                <a:spcBef>
                  <a:spcPts val="0"/>
                </a:spcBef>
                <a:spcAft>
                  <a:spcPts val="0"/>
                </a:spcAft>
                <a:buNone/>
              </a:pPr>
              <a:r>
                <a:rPr lang="en-US" sz="1800" dirty="0">
                  <a:solidFill>
                    <a:schemeClr val="dk1"/>
                  </a:solidFill>
                  <a:latin typeface="Tw Cen MT" panose="020B0602020104020603" pitchFamily="34" charset="0"/>
                  <a:ea typeface="Book Antiqua"/>
                  <a:cs typeface="Book Antiqua"/>
                  <a:sym typeface="Book Antiqua"/>
                </a:rPr>
                <a:t>LPU online classes fit in my lifestyle, because I am not a traditional student. If given a choice I would take all of my classes through the Internet. LPU Online classes have saved my money and time. Also, LPU online classes allow me to work, and it allows me to be a full-time student. Thank you so much LPU Online for making my life easier.</a:t>
              </a:r>
            </a:p>
          </p:txBody>
        </p:sp>
      </p:grpSp>
      <p:grpSp>
        <p:nvGrpSpPr>
          <p:cNvPr id="6" name="Group 5">
            <a:extLst>
              <a:ext uri="{FF2B5EF4-FFF2-40B4-BE49-F238E27FC236}">
                <a16:creationId xmlns:a16="http://schemas.microsoft.com/office/drawing/2014/main" id="{8E11DAFA-FF48-48FB-76CA-7CB2F6166A46}"/>
              </a:ext>
            </a:extLst>
          </p:cNvPr>
          <p:cNvGrpSpPr/>
          <p:nvPr/>
        </p:nvGrpSpPr>
        <p:grpSpPr>
          <a:xfrm>
            <a:off x="5760853" y="3325654"/>
            <a:ext cx="6130343" cy="3063863"/>
            <a:chOff x="5647216" y="1194208"/>
            <a:chExt cx="6599607" cy="3581224"/>
          </a:xfrm>
        </p:grpSpPr>
        <p:pic>
          <p:nvPicPr>
            <p:cNvPr id="8" name="Google Shape;1156;p105">
              <a:extLst>
                <a:ext uri="{FF2B5EF4-FFF2-40B4-BE49-F238E27FC236}">
                  <a16:creationId xmlns:a16="http://schemas.microsoft.com/office/drawing/2014/main" id="{2479C2E4-0CBC-ADBD-EC2F-FD680FF370F0}"/>
                </a:ext>
              </a:extLst>
            </p:cNvPr>
            <p:cNvPicPr preferRelativeResize="0"/>
            <p:nvPr/>
          </p:nvPicPr>
          <p:blipFill>
            <a:blip r:embed="rId5">
              <a:extLst>
                <a:ext uri="{28A0092B-C50C-407E-A947-70E740481C1C}">
                  <a14:useLocalDpi xmlns:a14="http://schemas.microsoft.com/office/drawing/2010/main" val="0"/>
                </a:ext>
              </a:extLst>
            </a:blip>
            <a:srcRect l="2750" r="2750"/>
            <a:stretch/>
          </p:blipFill>
          <p:spPr>
            <a:xfrm>
              <a:off x="5701053" y="1194208"/>
              <a:ext cx="1277259" cy="1277259"/>
            </a:xfrm>
            <a:prstGeom prst="ellipse">
              <a:avLst/>
            </a:prstGeom>
            <a:noFill/>
            <a:ln w="9525" cap="flat" cmpd="sng">
              <a:solidFill>
                <a:srgbClr val="F68220"/>
              </a:solidFill>
              <a:prstDash val="solid"/>
              <a:round/>
              <a:headEnd type="none" w="sm" len="sm"/>
              <a:tailEnd type="none" w="sm" len="sm"/>
            </a:ln>
          </p:spPr>
        </p:pic>
        <p:sp>
          <p:nvSpPr>
            <p:cNvPr id="9" name="Google Shape;1157;p105">
              <a:extLst>
                <a:ext uri="{FF2B5EF4-FFF2-40B4-BE49-F238E27FC236}">
                  <a16:creationId xmlns:a16="http://schemas.microsoft.com/office/drawing/2014/main" id="{17ED3604-B52B-375D-827E-D2EDA50F4C70}"/>
                </a:ext>
              </a:extLst>
            </p:cNvPr>
            <p:cNvSpPr txBox="1"/>
            <p:nvPr/>
          </p:nvSpPr>
          <p:spPr>
            <a:xfrm>
              <a:off x="7196660" y="1446976"/>
              <a:ext cx="4870911" cy="863358"/>
            </a:xfrm>
            <a:prstGeom prst="rect">
              <a:avLst/>
            </a:prstGeom>
            <a:noFill/>
            <a:ln>
              <a:noFill/>
            </a:ln>
          </p:spPr>
          <p:txBody>
            <a:bodyPr spcFirstLastPara="1" wrap="square" lIns="91425" tIns="91425" rIns="91425" bIns="91425" anchor="t" anchorCtr="0">
              <a:spAutoFit/>
            </a:bodyPr>
            <a:lstStyle>
              <a:defPPr>
                <a:defRPr lang="en-US"/>
              </a:defPPr>
              <a:lvl1pPr lvl="0">
                <a:spcBef>
                  <a:spcPts val="0"/>
                </a:spcBef>
                <a:spcAft>
                  <a:spcPts val="0"/>
                </a:spcAft>
                <a:buNone/>
                <a:defRPr sz="2000" b="1">
                  <a:latin typeface="Tw Cen MT" panose="020B0602020104020603" pitchFamily="34" charset="0"/>
                  <a:ea typeface="Book Antiqua"/>
                  <a:cs typeface="Book Antiqua"/>
                </a:defRPr>
              </a:lvl1pPr>
            </a:lstStyle>
            <a:p>
              <a:r>
                <a:rPr lang="en-US" sz="1800" dirty="0" err="1">
                  <a:sym typeface="Book Antiqua"/>
                </a:rPr>
                <a:t>Muskan</a:t>
              </a:r>
              <a:r>
                <a:rPr lang="en-US" sz="1800" dirty="0">
                  <a:sym typeface="Book Antiqua"/>
                </a:rPr>
                <a:t> </a:t>
              </a:r>
              <a:r>
                <a:rPr lang="en-US" sz="1800" dirty="0" err="1">
                  <a:sym typeface="Book Antiqua"/>
                </a:rPr>
                <a:t>Meghani</a:t>
              </a:r>
              <a:r>
                <a:rPr lang="en-US" sz="1800" dirty="0">
                  <a:sym typeface="Book Antiqua"/>
                </a:rPr>
                <a:t> (MBA,2020 Batch) Consultant, HCL</a:t>
              </a:r>
            </a:p>
          </p:txBody>
        </p:sp>
        <p:sp>
          <p:nvSpPr>
            <p:cNvPr id="15" name="TextBox 14">
              <a:extLst>
                <a:ext uri="{FF2B5EF4-FFF2-40B4-BE49-F238E27FC236}">
                  <a16:creationId xmlns:a16="http://schemas.microsoft.com/office/drawing/2014/main" id="{8B62A43D-7402-5BF9-9428-9D937052CE66}"/>
                </a:ext>
              </a:extLst>
            </p:cNvPr>
            <p:cNvSpPr txBox="1"/>
            <p:nvPr/>
          </p:nvSpPr>
          <p:spPr>
            <a:xfrm>
              <a:off x="5647216" y="2401099"/>
              <a:ext cx="6599607" cy="2374333"/>
            </a:xfrm>
            <a:prstGeom prst="rect">
              <a:avLst/>
            </a:prstGeom>
            <a:noFill/>
          </p:spPr>
          <p:txBody>
            <a:bodyPr wrap="square">
              <a:spAutoFit/>
            </a:bodyPr>
            <a:lstStyle/>
            <a:p>
              <a:pPr marL="0" lvl="0" indent="0" algn="just" rtl="0">
                <a:spcBef>
                  <a:spcPts val="0"/>
                </a:spcBef>
                <a:spcAft>
                  <a:spcPts val="0"/>
                </a:spcAft>
                <a:buNone/>
              </a:pPr>
              <a:r>
                <a:rPr lang="en-US" sz="1800" dirty="0">
                  <a:solidFill>
                    <a:schemeClr val="dk1"/>
                  </a:solidFill>
                  <a:latin typeface="Tw Cen MT" panose="020B0602020104020603" pitchFamily="34" charset="0"/>
                  <a:ea typeface="Book Antiqua"/>
                  <a:cs typeface="Book Antiqua"/>
                  <a:sym typeface="Book Antiqua"/>
                </a:rPr>
                <a:t>It’s a great experience that LPU manages the online sessions very well. Also, the faculties are very much supportive. We can reach out to them anytime. LPU started buffer sessions as well so as to improve students' practical skills in practical subjects. Overall, I am having a very mesmerizing experience with LPU Online till now.  I am thankful to the management team of LPU Online, faculties, staff members, and the entire family of LPU online. </a:t>
              </a:r>
            </a:p>
          </p:txBody>
        </p:sp>
      </p:grpSp>
      <p:sp>
        <p:nvSpPr>
          <p:cNvPr id="17" name="Flowchart: Connector 16">
            <a:extLst>
              <a:ext uri="{FF2B5EF4-FFF2-40B4-BE49-F238E27FC236}">
                <a16:creationId xmlns:a16="http://schemas.microsoft.com/office/drawing/2014/main" id="{806C3CF7-5AC8-9D74-458C-C1B497F127E8}"/>
              </a:ext>
            </a:extLst>
          </p:cNvPr>
          <p:cNvSpPr/>
          <p:nvPr/>
        </p:nvSpPr>
        <p:spPr>
          <a:xfrm>
            <a:off x="10962601"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3A5897BD-1846-FEC3-21EC-056993A7A2BD}"/>
              </a:ext>
            </a:extLst>
          </p:cNvPr>
          <p:cNvSpPr>
            <a:spLocks noGrp="1"/>
          </p:cNvSpPr>
          <p:nvPr>
            <p:ph type="sldNum" sz="quarter" idx="12"/>
          </p:nvPr>
        </p:nvSpPr>
        <p:spPr/>
        <p:txBody>
          <a:bodyPr/>
          <a:lstStyle/>
          <a:p>
            <a:fld id="{C2223FB6-B7B4-4F43-A1C3-4360E3B5A8F1}" type="slidenum">
              <a:rPr lang="en-US" smtClean="0"/>
              <a:t>19</a:t>
            </a:fld>
            <a:endParaRPr lang="en-US"/>
          </a:p>
        </p:txBody>
      </p:sp>
      <p:sp>
        <p:nvSpPr>
          <p:cNvPr id="18" name="Footer Placeholder 17">
            <a:extLst>
              <a:ext uri="{FF2B5EF4-FFF2-40B4-BE49-F238E27FC236}">
                <a16:creationId xmlns:a16="http://schemas.microsoft.com/office/drawing/2014/main" id="{48C5C3B2-8E2B-8ED8-DF07-FC33C400C823}"/>
              </a:ext>
            </a:extLst>
          </p:cNvPr>
          <p:cNvSpPr>
            <a:spLocks noGrp="1"/>
          </p:cNvSpPr>
          <p:nvPr>
            <p:ph type="ftr" sz="quarter" idx="11"/>
          </p:nvPr>
        </p:nvSpPr>
        <p:spPr/>
        <p:txBody>
          <a:bodyPr/>
          <a:lstStyle/>
          <a:p>
            <a:r>
              <a:rPr lang="en-US"/>
              <a:t>2023 © Copyright LPU Online</a:t>
            </a:r>
          </a:p>
        </p:txBody>
      </p:sp>
    </p:spTree>
    <p:extLst>
      <p:ext uri="{BB962C8B-B14F-4D97-AF65-F5344CB8AC3E}">
        <p14:creationId xmlns:p14="http://schemas.microsoft.com/office/powerpoint/2010/main" val="2185184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20B8D53-D866-E756-B32B-8144C8DC6039}"/>
              </a:ext>
            </a:extLst>
          </p:cNvPr>
          <p:cNvPicPr>
            <a:picLocks noChangeAspect="1"/>
          </p:cNvPicPr>
          <p:nvPr/>
        </p:nvPicPr>
        <p:blipFill rotWithShape="1">
          <a:blip r:embed="rId2">
            <a:alphaModFix amt="15000"/>
            <a:extLst>
              <a:ext uri="{BEBA8EAE-BF5A-486C-A8C5-ECC9F3942E4B}">
                <a14:imgProps xmlns:a14="http://schemas.microsoft.com/office/drawing/2010/main">
                  <a14:imgLayer r:embed="rId3">
                    <a14:imgEffect>
                      <a14:sharpenSoften amount="-22000"/>
                    </a14:imgEffect>
                    <a14:imgEffect>
                      <a14:colorTemperature colorTemp="6400"/>
                    </a14:imgEffect>
                    <a14:imgEffect>
                      <a14:brightnessContrast bright="-17000" contrast="-3000"/>
                    </a14:imgEffect>
                  </a14:imgLayer>
                </a14:imgProps>
              </a:ext>
            </a:extLst>
          </a:blip>
          <a:srcRect t="31102" r="662" b="-1"/>
          <a:stretch/>
        </p:blipFill>
        <p:spPr>
          <a:xfrm>
            <a:off x="0" y="0"/>
            <a:ext cx="12192000" cy="6858000"/>
          </a:xfrm>
          <a:prstGeom prst="rect">
            <a:avLst/>
          </a:prstGeom>
        </p:spPr>
      </p:pic>
      <p:sp>
        <p:nvSpPr>
          <p:cNvPr id="2" name="Title 1">
            <a:extLst>
              <a:ext uri="{FF2B5EF4-FFF2-40B4-BE49-F238E27FC236}">
                <a16:creationId xmlns:a16="http://schemas.microsoft.com/office/drawing/2014/main" id="{152186B3-A9B2-CCC0-528E-C17F9725E262}"/>
              </a:ext>
            </a:extLst>
          </p:cNvPr>
          <p:cNvSpPr>
            <a:spLocks noGrp="1"/>
          </p:cNvSpPr>
          <p:nvPr>
            <p:ph type="title"/>
          </p:nvPr>
        </p:nvSpPr>
        <p:spPr>
          <a:xfrm>
            <a:off x="6657715" y="2402739"/>
            <a:ext cx="4195674" cy="2052522"/>
          </a:xfrm>
        </p:spPr>
        <p:txBody>
          <a:bodyPr anchor="ctr">
            <a:normAutofit/>
          </a:bodyPr>
          <a:lstStyle/>
          <a:p>
            <a:r>
              <a:rPr lang="en-US" sz="5600" dirty="0">
                <a:latin typeface="Tw Cen MT Condensed Extra Bold" panose="020B0803020202020204" pitchFamily="34" charset="0"/>
              </a:rPr>
              <a:t>3 ‘D’ Approach</a:t>
            </a:r>
          </a:p>
        </p:txBody>
      </p:sp>
      <p:sp>
        <p:nvSpPr>
          <p:cNvPr id="14" name="Oval 1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Picture 2" descr="3d Backgrounds That Move GIFs | Tenor">
            <a:extLst>
              <a:ext uri="{FF2B5EF4-FFF2-40B4-BE49-F238E27FC236}">
                <a16:creationId xmlns:a16="http://schemas.microsoft.com/office/drawing/2014/main" id="{1BAD5AEC-353D-49BB-FED7-6B066A77F66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26395" y="554152"/>
            <a:ext cx="5592662" cy="5592662"/>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5" name="Flowchart: Connector 4">
            <a:extLst>
              <a:ext uri="{FF2B5EF4-FFF2-40B4-BE49-F238E27FC236}">
                <a16:creationId xmlns:a16="http://schemas.microsoft.com/office/drawing/2014/main" id="{739208E9-F27D-F2E3-CC90-6DEC0403F8D2}"/>
              </a:ext>
            </a:extLst>
          </p:cNvPr>
          <p:cNvSpPr/>
          <p:nvPr/>
        </p:nvSpPr>
        <p:spPr>
          <a:xfrm>
            <a:off x="10991176"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77BA086-EA06-B518-F840-ADC9A459ED69}"/>
              </a:ext>
            </a:extLst>
          </p:cNvPr>
          <p:cNvSpPr>
            <a:spLocks noGrp="1"/>
          </p:cNvSpPr>
          <p:nvPr>
            <p:ph type="sldNum" sz="quarter" idx="12"/>
          </p:nvPr>
        </p:nvSpPr>
        <p:spPr/>
        <p:txBody>
          <a:bodyPr/>
          <a:lstStyle/>
          <a:p>
            <a:fld id="{C2223FB6-B7B4-4F43-A1C3-4360E3B5A8F1}" type="slidenum">
              <a:rPr lang="en-US" smtClean="0"/>
              <a:t>2</a:t>
            </a:fld>
            <a:endParaRPr lang="en-US"/>
          </a:p>
        </p:txBody>
      </p:sp>
      <p:sp>
        <p:nvSpPr>
          <p:cNvPr id="7" name="Footer Placeholder 6">
            <a:extLst>
              <a:ext uri="{FF2B5EF4-FFF2-40B4-BE49-F238E27FC236}">
                <a16:creationId xmlns:a16="http://schemas.microsoft.com/office/drawing/2014/main" id="{A473723E-DD49-ADBD-6E06-51A50C93A4E7}"/>
              </a:ext>
            </a:extLst>
          </p:cNvPr>
          <p:cNvSpPr>
            <a:spLocks noGrp="1"/>
          </p:cNvSpPr>
          <p:nvPr>
            <p:ph type="ftr" sz="quarter" idx="11"/>
          </p:nvPr>
        </p:nvSpPr>
        <p:spPr/>
        <p:txBody>
          <a:bodyPr/>
          <a:lstStyle/>
          <a:p>
            <a:r>
              <a:rPr lang="en-US" dirty="0"/>
              <a:t>2023 © Copyright LPU Online</a:t>
            </a:r>
          </a:p>
        </p:txBody>
      </p:sp>
    </p:spTree>
    <p:extLst>
      <p:ext uri="{BB962C8B-B14F-4D97-AF65-F5344CB8AC3E}">
        <p14:creationId xmlns:p14="http://schemas.microsoft.com/office/powerpoint/2010/main" val="17546079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A5F2-F3C7-7C46-2263-2E657CF83931}"/>
              </a:ext>
            </a:extLst>
          </p:cNvPr>
          <p:cNvSpPr>
            <a:spLocks noGrp="1"/>
          </p:cNvSpPr>
          <p:nvPr>
            <p:ph type="title"/>
          </p:nvPr>
        </p:nvSpPr>
        <p:spPr>
          <a:xfrm>
            <a:off x="1115492" y="338328"/>
            <a:ext cx="9961016" cy="1608328"/>
          </a:xfrm>
          <a:prstGeom prst="ellipse">
            <a:avLst/>
          </a:prstGeom>
        </p:spPr>
        <p:txBody>
          <a:bodyPr vert="horz" lIns="91440" tIns="45720" rIns="91440" bIns="45720" rtlCol="0">
            <a:normAutofit/>
          </a:bodyPr>
          <a:lstStyle/>
          <a:p>
            <a:r>
              <a:rPr lang="en-US" kern="1200" dirty="0">
                <a:latin typeface="Tw Cen MT Condensed Extra Bold" panose="020B0803020202020204" pitchFamily="34" charset="0"/>
              </a:rPr>
              <a:t>We have students working in</a:t>
            </a:r>
          </a:p>
        </p:txBody>
      </p:sp>
      <p:sp>
        <p:nvSpPr>
          <p:cNvPr id="18" name="Rectangle 17">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239;p112">
            <a:extLst>
              <a:ext uri="{FF2B5EF4-FFF2-40B4-BE49-F238E27FC236}">
                <a16:creationId xmlns:a16="http://schemas.microsoft.com/office/drawing/2014/main" id="{D58A987B-B804-17ED-EE90-B373CD715DA8}"/>
              </a:ext>
            </a:extLst>
          </p:cNvPr>
          <p:cNvPicPr preferRelativeResize="0">
            <a:picLocks/>
          </p:cNvPicPr>
          <p:nvPr/>
        </p:nvPicPr>
        <p:blipFill>
          <a:blip r:embed="rId2"/>
          <a:stretch>
            <a:fillRect/>
          </a:stretch>
        </p:blipFill>
        <p:spPr>
          <a:xfrm>
            <a:off x="641180" y="2989285"/>
            <a:ext cx="4974336" cy="2798064"/>
          </a:xfrm>
          <a:prstGeom prst="rect">
            <a:avLst/>
          </a:prstGeom>
          <a:noFill/>
        </p:spPr>
      </p:pic>
      <p:sp>
        <p:nvSpPr>
          <p:cNvPr id="22"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1244;p113">
            <a:extLst>
              <a:ext uri="{FF2B5EF4-FFF2-40B4-BE49-F238E27FC236}">
                <a16:creationId xmlns:a16="http://schemas.microsoft.com/office/drawing/2014/main" id="{1B77F90F-1A3E-BCEB-7471-35D0EE8230CE}"/>
              </a:ext>
            </a:extLst>
          </p:cNvPr>
          <p:cNvPicPr preferRelativeResize="0"/>
          <p:nvPr/>
        </p:nvPicPr>
        <p:blipFill>
          <a:blip r:embed="rId3"/>
          <a:stretch>
            <a:fillRect/>
          </a:stretch>
        </p:blipFill>
        <p:spPr>
          <a:xfrm>
            <a:off x="6576484" y="2989285"/>
            <a:ext cx="4974336" cy="2798064"/>
          </a:xfrm>
          <a:prstGeom prst="rect">
            <a:avLst/>
          </a:prstGeom>
          <a:noFill/>
        </p:spPr>
      </p:pic>
      <p:sp>
        <p:nvSpPr>
          <p:cNvPr id="8" name="TextBox 7">
            <a:extLst>
              <a:ext uri="{FF2B5EF4-FFF2-40B4-BE49-F238E27FC236}">
                <a16:creationId xmlns:a16="http://schemas.microsoft.com/office/drawing/2014/main" id="{AFEB5B4A-06BF-B451-75AA-96BC01B3E364}"/>
              </a:ext>
            </a:extLst>
          </p:cNvPr>
          <p:cNvSpPr txBox="1"/>
          <p:nvPr/>
        </p:nvSpPr>
        <p:spPr>
          <a:xfrm>
            <a:off x="1002005" y="5768666"/>
            <a:ext cx="4252686" cy="461665"/>
          </a:xfrm>
          <a:prstGeom prst="rect">
            <a:avLst/>
          </a:prstGeom>
          <a:noFill/>
        </p:spPr>
        <p:txBody>
          <a:bodyPr wrap="square" rtlCol="0">
            <a:spAutoFit/>
          </a:bodyPr>
          <a:lstStyle/>
          <a:p>
            <a:pPr algn="ctr"/>
            <a:r>
              <a:rPr lang="en-US" sz="2400" dirty="0">
                <a:latin typeface="Tw Cen MT" panose="020B0602020104020603" pitchFamily="34" charset="0"/>
              </a:rPr>
              <a:t>Top IT Companies</a:t>
            </a:r>
          </a:p>
        </p:txBody>
      </p:sp>
      <p:sp>
        <p:nvSpPr>
          <p:cNvPr id="10" name="TextBox 9">
            <a:extLst>
              <a:ext uri="{FF2B5EF4-FFF2-40B4-BE49-F238E27FC236}">
                <a16:creationId xmlns:a16="http://schemas.microsoft.com/office/drawing/2014/main" id="{232A4857-B3BD-3B9F-449B-DE9DCE81425F}"/>
              </a:ext>
            </a:extLst>
          </p:cNvPr>
          <p:cNvSpPr txBox="1"/>
          <p:nvPr/>
        </p:nvSpPr>
        <p:spPr>
          <a:xfrm>
            <a:off x="6415616" y="5768665"/>
            <a:ext cx="5291834" cy="461665"/>
          </a:xfrm>
          <a:prstGeom prst="rect">
            <a:avLst/>
          </a:prstGeom>
          <a:noFill/>
        </p:spPr>
        <p:txBody>
          <a:bodyPr wrap="square" rtlCol="0">
            <a:spAutoFit/>
          </a:bodyPr>
          <a:lstStyle/>
          <a:p>
            <a:pPr algn="ctr"/>
            <a:r>
              <a:rPr lang="en-US" sz="2400" dirty="0">
                <a:latin typeface="Tw Cen MT" panose="020B0602020104020603" pitchFamily="34" charset="0"/>
              </a:rPr>
              <a:t>Govt. Sector/ Financial Institutions</a:t>
            </a:r>
          </a:p>
        </p:txBody>
      </p:sp>
      <p:sp>
        <p:nvSpPr>
          <p:cNvPr id="12" name="Rectangle 11">
            <a:extLst>
              <a:ext uri="{FF2B5EF4-FFF2-40B4-BE49-F238E27FC236}">
                <a16:creationId xmlns:a16="http://schemas.microsoft.com/office/drawing/2014/main" id="{DF990D6B-99AF-D7BA-D08A-B7F40F374805}"/>
              </a:ext>
            </a:extLst>
          </p:cNvPr>
          <p:cNvSpPr/>
          <p:nvPr/>
        </p:nvSpPr>
        <p:spPr>
          <a:xfrm>
            <a:off x="6727825" y="3429000"/>
            <a:ext cx="876300" cy="1085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FB4E46D-7DFD-F0D5-47F6-27D200593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716" y="3592747"/>
            <a:ext cx="1123066" cy="852662"/>
          </a:xfrm>
          <a:prstGeom prst="rect">
            <a:avLst/>
          </a:prstGeom>
          <a:noFill/>
          <a:extLst>
            <a:ext uri="{909E8E84-426E-40DD-AFC4-6F175D3DCCD1}">
              <a14:hiddenFill xmlns:a14="http://schemas.microsoft.com/office/drawing/2010/main">
                <a:solidFill>
                  <a:srgbClr val="FFFFFF"/>
                </a:solidFill>
              </a14:hiddenFill>
            </a:ext>
          </a:extLst>
        </p:spPr>
      </p:pic>
      <p:sp>
        <p:nvSpPr>
          <p:cNvPr id="14" name="Flowchart: Connector 13">
            <a:extLst>
              <a:ext uri="{FF2B5EF4-FFF2-40B4-BE49-F238E27FC236}">
                <a16:creationId xmlns:a16="http://schemas.microsoft.com/office/drawing/2014/main" id="{A6CB2026-A6D5-98DC-3382-4385DD232175}"/>
              </a:ext>
            </a:extLst>
          </p:cNvPr>
          <p:cNvSpPr/>
          <p:nvPr/>
        </p:nvSpPr>
        <p:spPr>
          <a:xfrm>
            <a:off x="10962601"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F590ED85-3DE7-A09F-6FF4-3C95AB743E76}"/>
              </a:ext>
            </a:extLst>
          </p:cNvPr>
          <p:cNvSpPr>
            <a:spLocks noGrp="1"/>
          </p:cNvSpPr>
          <p:nvPr>
            <p:ph type="sldNum" sz="quarter" idx="12"/>
          </p:nvPr>
        </p:nvSpPr>
        <p:spPr/>
        <p:txBody>
          <a:bodyPr/>
          <a:lstStyle/>
          <a:p>
            <a:fld id="{C2223FB6-B7B4-4F43-A1C3-4360E3B5A8F1}" type="slidenum">
              <a:rPr lang="en-US" smtClean="0"/>
              <a:t>20</a:t>
            </a:fld>
            <a:endParaRPr lang="en-US"/>
          </a:p>
        </p:txBody>
      </p:sp>
      <p:sp>
        <p:nvSpPr>
          <p:cNvPr id="16" name="Footer Placeholder 15">
            <a:extLst>
              <a:ext uri="{FF2B5EF4-FFF2-40B4-BE49-F238E27FC236}">
                <a16:creationId xmlns:a16="http://schemas.microsoft.com/office/drawing/2014/main" id="{B65AA10C-B4A6-9BB8-ECF9-5369634615C3}"/>
              </a:ext>
            </a:extLst>
          </p:cNvPr>
          <p:cNvSpPr>
            <a:spLocks noGrp="1"/>
          </p:cNvSpPr>
          <p:nvPr>
            <p:ph type="ftr" sz="quarter" idx="11"/>
          </p:nvPr>
        </p:nvSpPr>
        <p:spPr/>
        <p:txBody>
          <a:bodyPr/>
          <a:lstStyle/>
          <a:p>
            <a:r>
              <a:rPr lang="en-US"/>
              <a:t>2023 © Copyright LPU Online</a:t>
            </a:r>
          </a:p>
        </p:txBody>
      </p:sp>
    </p:spTree>
    <p:extLst>
      <p:ext uri="{BB962C8B-B14F-4D97-AF65-F5344CB8AC3E}">
        <p14:creationId xmlns:p14="http://schemas.microsoft.com/office/powerpoint/2010/main" val="1776646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D66B597-8AF9-0B61-37F9-AEA5D3DDD6F6}"/>
              </a:ext>
            </a:extLst>
          </p:cNvPr>
          <p:cNvPicPr>
            <a:picLocks noChangeAspect="1"/>
          </p:cNvPicPr>
          <p:nvPr/>
        </p:nvPicPr>
        <p:blipFill rotWithShape="1">
          <a:blip r:embed="rId2">
            <a:extLst>
              <a:ext uri="{28A0092B-C50C-407E-A947-70E740481C1C}">
                <a14:useLocalDpi xmlns:a14="http://schemas.microsoft.com/office/drawing/2010/main" val="0"/>
              </a:ext>
            </a:extLst>
          </a:blip>
          <a:srcRect t="14437" r="6130" b="14437"/>
          <a:stretch/>
        </p:blipFill>
        <p:spPr>
          <a:xfrm>
            <a:off x="3550445" y="18288"/>
            <a:ext cx="8641555" cy="6839712"/>
          </a:xfrm>
          <a:prstGeom prst="rect">
            <a:avLst/>
          </a:prstGeom>
        </p:spPr>
      </p:pic>
      <p:sp>
        <p:nvSpPr>
          <p:cNvPr id="6" name="Rectangle 5">
            <a:extLst>
              <a:ext uri="{FF2B5EF4-FFF2-40B4-BE49-F238E27FC236}">
                <a16:creationId xmlns:a16="http://schemas.microsoft.com/office/drawing/2014/main" id="{C8631CE8-EFFF-4BAF-6C5F-BD80C6DECAF2}"/>
              </a:ext>
            </a:extLst>
          </p:cNvPr>
          <p:cNvSpPr/>
          <p:nvPr/>
        </p:nvSpPr>
        <p:spPr>
          <a:xfrm>
            <a:off x="-1524" y="0"/>
            <a:ext cx="12192000" cy="6858000"/>
          </a:xfrm>
          <a:prstGeom prst="rect">
            <a:avLst/>
          </a:prstGeom>
          <a:gradFill flip="none" rotWithShape="1">
            <a:gsLst>
              <a:gs pos="0">
                <a:schemeClr val="bg1">
                  <a:alpha val="14000"/>
                </a:schemeClr>
              </a:gs>
              <a:gs pos="32000">
                <a:schemeClr val="bg1">
                  <a:alpha val="81000"/>
                </a:schemeClr>
              </a:gs>
              <a:gs pos="70000">
                <a:schemeClr val="bg1"/>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82736C-F504-89F8-89CA-C0808ACD40F2}"/>
              </a:ext>
            </a:extLst>
          </p:cNvPr>
          <p:cNvSpPr>
            <a:spLocks noGrp="1"/>
          </p:cNvSpPr>
          <p:nvPr>
            <p:ph type="title"/>
          </p:nvPr>
        </p:nvSpPr>
        <p:spPr>
          <a:xfrm>
            <a:off x="841249" y="941832"/>
            <a:ext cx="10506456" cy="2057400"/>
          </a:xfrm>
        </p:spPr>
        <p:txBody>
          <a:bodyPr anchor="b">
            <a:normAutofit/>
          </a:bodyPr>
          <a:lstStyle/>
          <a:p>
            <a:r>
              <a:rPr lang="en-US" dirty="0">
                <a:latin typeface="Tw Cen MT Condensed Extra Bold" panose="020B0803020202020204" pitchFamily="34" charset="0"/>
              </a:rPr>
              <a:t>Let's Collaborate</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A8EE219-E867-B7ED-1E75-7F6D46E8FA53}"/>
              </a:ext>
            </a:extLst>
          </p:cNvPr>
          <p:cNvSpPr>
            <a:spLocks noGrp="1"/>
          </p:cNvSpPr>
          <p:nvPr>
            <p:ph idx="1"/>
          </p:nvPr>
        </p:nvSpPr>
        <p:spPr>
          <a:xfrm>
            <a:off x="801826" y="3372136"/>
            <a:ext cx="10506456" cy="2852701"/>
          </a:xfrm>
        </p:spPr>
        <p:txBody>
          <a:bodyPr>
            <a:normAutofit fontScale="70000" lnSpcReduction="20000"/>
          </a:bodyPr>
          <a:lstStyle/>
          <a:p>
            <a:r>
              <a:rPr lang="en-US" dirty="0">
                <a:latin typeface="Tw Cen MT Condensed" panose="020B0606020104020203" pitchFamily="34" charset="0"/>
              </a:rPr>
              <a:t>Campus Placements &amp; Lateral Hiring</a:t>
            </a:r>
          </a:p>
          <a:p>
            <a:r>
              <a:rPr lang="en-US" dirty="0">
                <a:latin typeface="Tw Cen MT Condensed" panose="020B0606020104020203" pitchFamily="34" charset="0"/>
              </a:rPr>
              <a:t>Student Internships (from 4-6 weeks to one-year long duration)</a:t>
            </a:r>
          </a:p>
          <a:p>
            <a:r>
              <a:rPr lang="en-US" dirty="0">
                <a:latin typeface="Tw Cen MT Condensed" panose="020B0606020104020203" pitchFamily="34" charset="0"/>
              </a:rPr>
              <a:t>Joint / Pool campus placements</a:t>
            </a:r>
          </a:p>
          <a:p>
            <a:r>
              <a:rPr lang="en-US" dirty="0">
                <a:latin typeface="Tw Cen MT Condensed" panose="020B0606020104020203" pitchFamily="34" charset="0"/>
              </a:rPr>
              <a:t>Guest Lectures, Workshops, and Events for Students</a:t>
            </a:r>
          </a:p>
          <a:p>
            <a:r>
              <a:rPr lang="en-US" dirty="0">
                <a:latin typeface="Tw Cen MT Condensed" panose="020B0606020104020203" pitchFamily="34" charset="0"/>
              </a:rPr>
              <a:t>Curriculum Intervention – Single Course to Degree programs </a:t>
            </a:r>
          </a:p>
          <a:p>
            <a:r>
              <a:rPr lang="en-US" dirty="0">
                <a:latin typeface="Tw Cen MT Condensed" panose="020B0606020104020203" pitchFamily="34" charset="0"/>
              </a:rPr>
              <a:t>Degree Programs for Working Professionals: Empowering You to Pursue a Degree While Continuing Your Current Job</a:t>
            </a:r>
          </a:p>
          <a:p>
            <a:r>
              <a:rPr lang="en-US" dirty="0">
                <a:latin typeface="Tw Cen MT Condensed" panose="020B0606020104020203" pitchFamily="34" charset="0"/>
              </a:rPr>
              <a:t>Faculty Development Programs (FDPs), Management Development Programs (MDPs), and Sabbaticals</a:t>
            </a:r>
          </a:p>
          <a:p>
            <a:r>
              <a:rPr lang="en-US" dirty="0">
                <a:latin typeface="Tw Cen MT Condensed" panose="020B0606020104020203" pitchFamily="34" charset="0"/>
              </a:rPr>
              <a:t>And a lot more…</a:t>
            </a:r>
          </a:p>
          <a:p>
            <a:endParaRPr lang="en-US" dirty="0">
              <a:latin typeface="Tw Cen MT Condensed" panose="020B0606020104020203" pitchFamily="34" charset="0"/>
            </a:endParaRPr>
          </a:p>
          <a:p>
            <a:endParaRPr lang="en-US" dirty="0">
              <a:latin typeface="Tw Cen MT Condensed" panose="020B0606020104020203" pitchFamily="34" charset="0"/>
            </a:endParaRPr>
          </a:p>
        </p:txBody>
      </p:sp>
      <p:sp>
        <p:nvSpPr>
          <p:cNvPr id="9" name="Flowchart: Connector 8">
            <a:extLst>
              <a:ext uri="{FF2B5EF4-FFF2-40B4-BE49-F238E27FC236}">
                <a16:creationId xmlns:a16="http://schemas.microsoft.com/office/drawing/2014/main" id="{F4565F26-8B60-51C8-600F-8DF0B5172E19}"/>
              </a:ext>
            </a:extLst>
          </p:cNvPr>
          <p:cNvSpPr/>
          <p:nvPr/>
        </p:nvSpPr>
        <p:spPr>
          <a:xfrm>
            <a:off x="10962601"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798454D-24C5-473A-77A8-7D8F6D23A45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2023 © Copyright LPU Online</a:t>
            </a:r>
          </a:p>
        </p:txBody>
      </p:sp>
      <p:sp>
        <p:nvSpPr>
          <p:cNvPr id="5" name="Slide Number Placeholder 4">
            <a:extLst>
              <a:ext uri="{FF2B5EF4-FFF2-40B4-BE49-F238E27FC236}">
                <a16:creationId xmlns:a16="http://schemas.microsoft.com/office/drawing/2014/main" id="{9DB0DA87-0830-C9D3-598D-DCC64DE12CEA}"/>
              </a:ext>
            </a:extLst>
          </p:cNvPr>
          <p:cNvSpPr>
            <a:spLocks noGrp="1"/>
          </p:cNvSpPr>
          <p:nvPr>
            <p:ph type="sldNum" sz="quarter" idx="12"/>
          </p:nvPr>
        </p:nvSpPr>
        <p:spPr>
          <a:xfrm>
            <a:off x="8860536" y="6356350"/>
            <a:ext cx="2487168" cy="365125"/>
          </a:xfrm>
        </p:spPr>
        <p:txBody>
          <a:bodyPr>
            <a:normAutofit/>
          </a:bodyPr>
          <a:lstStyle/>
          <a:p>
            <a:pPr>
              <a:spcAft>
                <a:spcPts val="600"/>
              </a:spcAft>
            </a:pPr>
            <a:fld id="{C2223FB6-B7B4-4F43-A1C3-4360E3B5A8F1}" type="slidenum">
              <a:rPr lang="en-US">
                <a:solidFill>
                  <a:schemeClr val="tx1"/>
                </a:solidFill>
              </a:rPr>
              <a:pPr>
                <a:spcAft>
                  <a:spcPts val="600"/>
                </a:spcAft>
              </a:pPr>
              <a:t>21</a:t>
            </a:fld>
            <a:endParaRPr lang="en-US">
              <a:solidFill>
                <a:schemeClr val="tx1"/>
              </a:solidFill>
            </a:endParaRPr>
          </a:p>
        </p:txBody>
      </p:sp>
      <p:sp>
        <p:nvSpPr>
          <p:cNvPr id="8" name="Rectangle 7">
            <a:extLst>
              <a:ext uri="{FF2B5EF4-FFF2-40B4-BE49-F238E27FC236}">
                <a16:creationId xmlns:a16="http://schemas.microsoft.com/office/drawing/2014/main" id="{A9EFC205-E3FE-9293-1347-73DBE1AB2AEC}"/>
              </a:ext>
            </a:extLst>
          </p:cNvPr>
          <p:cNvSpPr/>
          <p:nvPr/>
        </p:nvSpPr>
        <p:spPr>
          <a:xfrm>
            <a:off x="495300" y="441533"/>
            <a:ext cx="1352550" cy="472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30696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CA6440B-22DA-C32B-D159-80C2309D7B3E}"/>
              </a:ext>
            </a:extLst>
          </p:cNvPr>
          <p:cNvSpPr/>
          <p:nvPr/>
        </p:nvSpPr>
        <p:spPr>
          <a:xfrm>
            <a:off x="0" y="2987040"/>
            <a:ext cx="12191999" cy="3128010"/>
          </a:xfrm>
          <a:prstGeom prst="rect">
            <a:avLst/>
          </a:prstGeom>
          <a:solidFill>
            <a:srgbClr val="FE872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8" name="Picture 17"/>
          <p:cNvPicPr>
            <a:picLocks/>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614994" y="3537712"/>
            <a:ext cx="457200" cy="457200"/>
          </a:xfrm>
          <a:prstGeom prst="rect">
            <a:avLst/>
          </a:prstGeom>
        </p:spPr>
      </p:pic>
      <p:cxnSp>
        <p:nvCxnSpPr>
          <p:cNvPr id="19" name="Straight Connector 18"/>
          <p:cNvCxnSpPr/>
          <p:nvPr/>
        </p:nvCxnSpPr>
        <p:spPr>
          <a:xfrm>
            <a:off x="5035715" y="4060035"/>
            <a:ext cx="26262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173831" y="3561101"/>
            <a:ext cx="1497526"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Tw Cen MT" panose="020B0602020104020603" pitchFamily="34" charset="0"/>
              </a:rPr>
              <a:t>LPU Online</a:t>
            </a:r>
          </a:p>
        </p:txBody>
      </p:sp>
      <p:pic>
        <p:nvPicPr>
          <p:cNvPr id="15" name="Picture 14"/>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614994" y="4183772"/>
            <a:ext cx="457200" cy="453044"/>
          </a:xfrm>
          <a:prstGeom prst="rect">
            <a:avLst/>
          </a:prstGeom>
        </p:spPr>
      </p:pic>
      <p:cxnSp>
        <p:nvCxnSpPr>
          <p:cNvPr id="16" name="Straight Connector 15"/>
          <p:cNvCxnSpPr/>
          <p:nvPr/>
        </p:nvCxnSpPr>
        <p:spPr>
          <a:xfrm>
            <a:off x="5037137" y="4639292"/>
            <a:ext cx="26262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45005" y="4199524"/>
            <a:ext cx="27405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noProof="0" dirty="0">
                <a:ln>
                  <a:noFill/>
                </a:ln>
                <a:solidFill>
                  <a:prstClr val="white"/>
                </a:solidFill>
                <a:effectLst/>
                <a:uLnTx/>
                <a:uFillTx/>
                <a:latin typeface="Tw Cen MT" panose="020B0602020104020603" pitchFamily="34" charset="0"/>
              </a:rPr>
              <a:t>www.lpuonline.com</a:t>
            </a:r>
          </a:p>
        </p:txBody>
      </p:sp>
      <p:pic>
        <p:nvPicPr>
          <p:cNvPr id="12" name="Picture 11"/>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119720" y="3574242"/>
            <a:ext cx="457200" cy="457200"/>
          </a:xfrm>
          <a:prstGeom prst="rect">
            <a:avLst/>
          </a:prstGeom>
        </p:spPr>
      </p:pic>
      <p:cxnSp>
        <p:nvCxnSpPr>
          <p:cNvPr id="13" name="Straight Connector 12"/>
          <p:cNvCxnSpPr>
            <a:cxnSpLocks/>
          </p:cNvCxnSpPr>
          <p:nvPr/>
        </p:nvCxnSpPr>
        <p:spPr>
          <a:xfrm>
            <a:off x="8541863" y="4067299"/>
            <a:ext cx="3291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556929" y="3626967"/>
            <a:ext cx="2851999"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Tw Cen MT" panose="020B0602020104020603" pitchFamily="34" charset="0"/>
              </a:rPr>
              <a:t>arpit.19469@lpu.co.in</a:t>
            </a:r>
          </a:p>
        </p:txBody>
      </p:sp>
      <p:pic>
        <p:nvPicPr>
          <p:cNvPr id="9" name="Picture 8"/>
          <p:cNvPicPr>
            <a:picLocks/>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136208" y="4259152"/>
            <a:ext cx="457200" cy="457200"/>
          </a:xfrm>
          <a:prstGeom prst="rect">
            <a:avLst/>
          </a:prstGeom>
        </p:spPr>
      </p:pic>
      <p:cxnSp>
        <p:nvCxnSpPr>
          <p:cNvPr id="10" name="Straight Connector 9"/>
          <p:cNvCxnSpPr>
            <a:cxnSpLocks/>
          </p:cNvCxnSpPr>
          <p:nvPr/>
        </p:nvCxnSpPr>
        <p:spPr>
          <a:xfrm>
            <a:off x="8556929" y="4657164"/>
            <a:ext cx="32768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576920" y="4250636"/>
            <a:ext cx="22092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Tw Cen MT" panose="020B0602020104020603" pitchFamily="34" charset="0"/>
              </a:rPr>
              <a:t>+91 - 7814467355</a:t>
            </a:r>
          </a:p>
        </p:txBody>
      </p:sp>
      <p:sp>
        <p:nvSpPr>
          <p:cNvPr id="31" name="Rectangle 30">
            <a:extLst>
              <a:ext uri="{FF2B5EF4-FFF2-40B4-BE49-F238E27FC236}">
                <a16:creationId xmlns:a16="http://schemas.microsoft.com/office/drawing/2014/main" id="{6D7A47A8-3D73-B281-DCAE-A62C6807EC9E}"/>
              </a:ext>
            </a:extLst>
          </p:cNvPr>
          <p:cNvSpPr/>
          <p:nvPr/>
        </p:nvSpPr>
        <p:spPr>
          <a:xfrm>
            <a:off x="643136" y="2593147"/>
            <a:ext cx="3108960" cy="45720"/>
          </a:xfrm>
          <a:prstGeom prst="rect">
            <a:avLst/>
          </a:prstGeom>
          <a:solidFill>
            <a:srgbClr val="BFDEF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B8EB45CC-700E-B254-8F4D-1582D8EF7D40}"/>
              </a:ext>
            </a:extLst>
          </p:cNvPr>
          <p:cNvSpPr/>
          <p:nvPr/>
        </p:nvSpPr>
        <p:spPr>
          <a:xfrm>
            <a:off x="2811867" y="2567479"/>
            <a:ext cx="1097280" cy="91440"/>
          </a:xfrm>
          <a:prstGeom prst="roundRect">
            <a:avLst>
              <a:gd name="adj" fmla="val 50000"/>
            </a:avLst>
          </a:prstGeom>
          <a:solidFill>
            <a:srgbClr val="DFAA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65023" y="2024659"/>
            <a:ext cx="3473577" cy="590931"/>
          </a:xfrm>
          <a:noFill/>
        </p:spPr>
        <p:txBody>
          <a:bodyPr vert="horz" wrap="square" lIns="91440" tIns="45720" rIns="91440" bIns="45720" rtlCol="0" anchor="ctr">
            <a:spAutoFit/>
          </a:bodyPr>
          <a:lstStyle/>
          <a:p>
            <a:r>
              <a:rPr lang="en-US" sz="3600" dirty="0">
                <a:solidFill>
                  <a:srgbClr val="585858"/>
                </a:solidFill>
                <a:latin typeface="Bahnschrift SemiBold" panose="020B0502040204020203" pitchFamily="34" charset="0"/>
                <a:ea typeface="+mn-ea"/>
                <a:cs typeface="+mn-cs"/>
              </a:rPr>
              <a:t>Contact us</a:t>
            </a:r>
          </a:p>
        </p:txBody>
      </p:sp>
      <p:pic>
        <p:nvPicPr>
          <p:cNvPr id="34" name="Graphic 33" descr="Marker with solid fill">
            <a:extLst>
              <a:ext uri="{FF2B5EF4-FFF2-40B4-BE49-F238E27FC236}">
                <a16:creationId xmlns:a16="http://schemas.microsoft.com/office/drawing/2014/main" id="{CB6069E5-27F7-F865-E619-5619272B16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70330" y="4926837"/>
            <a:ext cx="746527" cy="746527"/>
          </a:xfrm>
          <a:prstGeom prst="rect">
            <a:avLst/>
          </a:prstGeom>
        </p:spPr>
      </p:pic>
      <p:cxnSp>
        <p:nvCxnSpPr>
          <p:cNvPr id="36" name="Straight Connector 35">
            <a:extLst>
              <a:ext uri="{FF2B5EF4-FFF2-40B4-BE49-F238E27FC236}">
                <a16:creationId xmlns:a16="http://schemas.microsoft.com/office/drawing/2014/main" id="{55EBC7F1-72AB-BA60-38A9-1588609FFA52}"/>
              </a:ext>
            </a:extLst>
          </p:cNvPr>
          <p:cNvCxnSpPr>
            <a:cxnSpLocks/>
          </p:cNvCxnSpPr>
          <p:nvPr/>
        </p:nvCxnSpPr>
        <p:spPr>
          <a:xfrm>
            <a:off x="4972050" y="5871228"/>
            <a:ext cx="68617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8EC9F20-AB6A-CAE4-19A4-3EF7E05EFA2F}"/>
              </a:ext>
            </a:extLst>
          </p:cNvPr>
          <p:cNvSpPr txBox="1"/>
          <p:nvPr/>
        </p:nvSpPr>
        <p:spPr>
          <a:xfrm>
            <a:off x="5086350" y="4821844"/>
            <a:ext cx="710565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noProof="0" dirty="0">
                <a:ln>
                  <a:noFill/>
                </a:ln>
                <a:solidFill>
                  <a:prstClr val="white"/>
                </a:solidFill>
                <a:effectLst/>
                <a:uLnTx/>
                <a:uFillTx/>
                <a:latin typeface="Tw Cen MT" panose="020B0602020104020603" pitchFamily="34" charset="0"/>
              </a:rPr>
              <a:t>Centre for Distance and Online Education,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noProof="0" dirty="0">
                <a:ln>
                  <a:noFill/>
                </a:ln>
                <a:solidFill>
                  <a:prstClr val="white"/>
                </a:solidFill>
                <a:effectLst/>
                <a:uLnTx/>
                <a:uFillTx/>
                <a:latin typeface="Tw Cen MT" panose="020B0602020104020603" pitchFamily="34" charset="0"/>
              </a:rPr>
              <a:t>Lovely Professional University, Jalandhar - Delhi G.T. Road, Phagwara, Punjab (India), 144411</a:t>
            </a:r>
          </a:p>
        </p:txBody>
      </p:sp>
      <p:pic>
        <p:nvPicPr>
          <p:cNvPr id="35" name="Google Shape;1328;p122">
            <a:extLst>
              <a:ext uri="{FF2B5EF4-FFF2-40B4-BE49-F238E27FC236}">
                <a16:creationId xmlns:a16="http://schemas.microsoft.com/office/drawing/2014/main" id="{EA0AD7A4-23EB-447B-9A82-6A1C19A4B695}"/>
              </a:ext>
            </a:extLst>
          </p:cNvPr>
          <p:cNvPicPr preferRelativeResize="0"/>
          <p:nvPr/>
        </p:nvPicPr>
        <p:blipFill rotWithShape="1">
          <a:blip r:embed="rId8">
            <a:alphaModFix/>
          </a:blip>
          <a:srcRect/>
          <a:stretch/>
        </p:blipFill>
        <p:spPr>
          <a:xfrm>
            <a:off x="3965735" y="573553"/>
            <a:ext cx="4260530" cy="1175888"/>
          </a:xfrm>
          <a:prstGeom prst="rect">
            <a:avLst/>
          </a:prstGeom>
          <a:noFill/>
          <a:ln>
            <a:noFill/>
          </a:ln>
        </p:spPr>
      </p:pic>
      <p:sp>
        <p:nvSpPr>
          <p:cNvPr id="37" name="TextBox 36">
            <a:extLst>
              <a:ext uri="{FF2B5EF4-FFF2-40B4-BE49-F238E27FC236}">
                <a16:creationId xmlns:a16="http://schemas.microsoft.com/office/drawing/2014/main" id="{7B554F47-4500-7D1E-E93D-A3BB9B9AFF15}"/>
              </a:ext>
            </a:extLst>
          </p:cNvPr>
          <p:cNvSpPr txBox="1"/>
          <p:nvPr/>
        </p:nvSpPr>
        <p:spPr>
          <a:xfrm>
            <a:off x="368253" y="3429000"/>
            <a:ext cx="4035670" cy="2308324"/>
          </a:xfrm>
          <a:prstGeom prst="rect">
            <a:avLst/>
          </a:prstGeom>
          <a:noFill/>
        </p:spPr>
        <p:txBody>
          <a:bodyPr wrap="square" rtlCol="0">
            <a:spAutoFit/>
          </a:bodyPr>
          <a:lstStyle/>
          <a:p>
            <a:pPr algn="ctr"/>
            <a:r>
              <a:rPr lang="en-US" sz="3600" dirty="0">
                <a:solidFill>
                  <a:schemeClr val="bg1"/>
                </a:solidFill>
                <a:effectLst>
                  <a:outerShdw blurRad="38100" dist="38100" dir="2700000" algn="tl">
                    <a:srgbClr val="000000">
                      <a:alpha val="43137"/>
                    </a:srgbClr>
                  </a:outerShdw>
                </a:effectLst>
                <a:latin typeface="Tw Cen MT Condensed Extra Bold" panose="020B0803020202020204" pitchFamily="34" charset="0"/>
              </a:rPr>
              <a:t>Let's work together to provide the industries with the skills they need to thrive.</a:t>
            </a:r>
          </a:p>
        </p:txBody>
      </p:sp>
      <p:sp>
        <p:nvSpPr>
          <p:cNvPr id="41" name="Footer Placeholder 40">
            <a:extLst>
              <a:ext uri="{FF2B5EF4-FFF2-40B4-BE49-F238E27FC236}">
                <a16:creationId xmlns:a16="http://schemas.microsoft.com/office/drawing/2014/main" id="{CC951D72-8B41-64AC-ACCA-BEF32D24FCC5}"/>
              </a:ext>
            </a:extLst>
          </p:cNvPr>
          <p:cNvSpPr>
            <a:spLocks noGrp="1"/>
          </p:cNvSpPr>
          <p:nvPr>
            <p:ph type="ftr" sz="quarter" idx="11"/>
          </p:nvPr>
        </p:nvSpPr>
        <p:spPr/>
        <p:txBody>
          <a:bodyPr/>
          <a:lstStyle/>
          <a:p>
            <a:r>
              <a:rPr lang="en-US">
                <a:latin typeface="Tw Cen MT" panose="020B0602020104020603" pitchFamily="34" charset="0"/>
              </a:rPr>
              <a:t>2023 © Copyright LPU Online</a:t>
            </a:r>
          </a:p>
        </p:txBody>
      </p:sp>
    </p:spTree>
    <p:extLst>
      <p:ext uri="{BB962C8B-B14F-4D97-AF65-F5344CB8AC3E}">
        <p14:creationId xmlns:p14="http://schemas.microsoft.com/office/powerpoint/2010/main" val="1866688045"/>
      </p:ext>
    </p:extLst>
  </p:cSld>
  <p:clrMapOvr>
    <a:masterClrMapping/>
  </p:clrMapOvr>
  <p:transition>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Freeform: Shape 1095">
            <a:extLst>
              <a:ext uri="{FF2B5EF4-FFF2-40B4-BE49-F238E27FC236}">
                <a16:creationId xmlns:a16="http://schemas.microsoft.com/office/drawing/2014/main" id="{9136032A-4995-49AA-EF63-5221314F9C8B}"/>
              </a:ext>
            </a:extLst>
          </p:cNvPr>
          <p:cNvSpPr/>
          <p:nvPr/>
        </p:nvSpPr>
        <p:spPr>
          <a:xfrm>
            <a:off x="0" y="533400"/>
            <a:ext cx="3869868" cy="857250"/>
          </a:xfrm>
          <a:custGeom>
            <a:avLst/>
            <a:gdLst>
              <a:gd name="connsiteX0" fmla="*/ 0 w 3869868"/>
              <a:gd name="connsiteY0" fmla="*/ 0 h 857250"/>
              <a:gd name="connsiteX1" fmla="*/ 3869868 w 3869868"/>
              <a:gd name="connsiteY1" fmla="*/ 0 h 857250"/>
              <a:gd name="connsiteX2" fmla="*/ 3503154 w 3869868"/>
              <a:gd name="connsiteY2" fmla="*/ 857250 h 857250"/>
              <a:gd name="connsiteX3" fmla="*/ 0 w 3869868"/>
              <a:gd name="connsiteY3" fmla="*/ 857250 h 857250"/>
            </a:gdLst>
            <a:ahLst/>
            <a:cxnLst>
              <a:cxn ang="0">
                <a:pos x="connsiteX0" y="connsiteY0"/>
              </a:cxn>
              <a:cxn ang="0">
                <a:pos x="connsiteX1" y="connsiteY1"/>
              </a:cxn>
              <a:cxn ang="0">
                <a:pos x="connsiteX2" y="connsiteY2"/>
              </a:cxn>
              <a:cxn ang="0">
                <a:pos x="connsiteX3" y="connsiteY3"/>
              </a:cxn>
            </a:cxnLst>
            <a:rect l="l" t="t" r="r" b="b"/>
            <a:pathLst>
              <a:path w="3869868" h="857250">
                <a:moveTo>
                  <a:pt x="0" y="0"/>
                </a:moveTo>
                <a:lnTo>
                  <a:pt x="3869868" y="0"/>
                </a:lnTo>
                <a:lnTo>
                  <a:pt x="3503154" y="857250"/>
                </a:lnTo>
                <a:lnTo>
                  <a:pt x="0" y="85725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E19956-CEB3-1C6C-A024-8240932E0582}"/>
              </a:ext>
            </a:extLst>
          </p:cNvPr>
          <p:cNvSpPr>
            <a:spLocks noGrp="1"/>
          </p:cNvSpPr>
          <p:nvPr>
            <p:ph type="title"/>
          </p:nvPr>
        </p:nvSpPr>
        <p:spPr>
          <a:xfrm>
            <a:off x="838200" y="307975"/>
            <a:ext cx="10515600" cy="1325563"/>
          </a:xfrm>
        </p:spPr>
        <p:txBody>
          <a:bodyPr>
            <a:normAutofit/>
          </a:bodyPr>
          <a:lstStyle/>
          <a:p>
            <a:r>
              <a:rPr lang="en-US" sz="3600" dirty="0">
                <a:solidFill>
                  <a:schemeClr val="bg1"/>
                </a:solidFill>
                <a:latin typeface="Tw Cen MT Condensed Extra Bold" panose="020B0803020202020204" pitchFamily="34" charset="0"/>
              </a:rPr>
              <a:t>The Desire</a:t>
            </a:r>
          </a:p>
        </p:txBody>
      </p:sp>
      <p:sp>
        <p:nvSpPr>
          <p:cNvPr id="5" name="Rectangle 4">
            <a:extLst>
              <a:ext uri="{FF2B5EF4-FFF2-40B4-BE49-F238E27FC236}">
                <a16:creationId xmlns:a16="http://schemas.microsoft.com/office/drawing/2014/main" id="{7CA6447E-B76F-21A5-3EDD-6E35248282EB}"/>
              </a:ext>
            </a:extLst>
          </p:cNvPr>
          <p:cNvSpPr/>
          <p:nvPr/>
        </p:nvSpPr>
        <p:spPr>
          <a:xfrm>
            <a:off x="819149" y="2148838"/>
            <a:ext cx="3657600" cy="3657600"/>
          </a:xfrm>
          <a:prstGeom prst="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2C227242-AD64-28AC-3E78-5B4C403BA9CD}"/>
              </a:ext>
            </a:extLst>
          </p:cNvPr>
          <p:cNvSpPr/>
          <p:nvPr/>
        </p:nvSpPr>
        <p:spPr>
          <a:xfrm>
            <a:off x="968828" y="2324823"/>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EF9B29D6-9D70-2777-B701-859DEACF7BDB}"/>
              </a:ext>
            </a:extLst>
          </p:cNvPr>
          <p:cNvSpPr/>
          <p:nvPr/>
        </p:nvSpPr>
        <p:spPr>
          <a:xfrm>
            <a:off x="1549036" y="2324823"/>
            <a:ext cx="457200" cy="457200"/>
          </a:xfrm>
          <a:prstGeom prst="flowChartConnector">
            <a:avLst/>
          </a:prstGeom>
          <a:solidFill>
            <a:schemeClr val="tx1">
              <a:lumMod val="50000"/>
              <a:lumOff val="50000"/>
            </a:schemeClr>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C54CA3FE-D852-126C-2C50-0D14CDD57FCD}"/>
              </a:ext>
            </a:extLst>
          </p:cNvPr>
          <p:cNvSpPr/>
          <p:nvPr/>
        </p:nvSpPr>
        <p:spPr>
          <a:xfrm>
            <a:off x="2129244" y="2324823"/>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FA0995EF-73EE-8B30-6348-DBCDE22FB9A2}"/>
              </a:ext>
            </a:extLst>
          </p:cNvPr>
          <p:cNvSpPr/>
          <p:nvPr/>
        </p:nvSpPr>
        <p:spPr>
          <a:xfrm>
            <a:off x="2709452" y="2342966"/>
            <a:ext cx="457200" cy="457200"/>
          </a:xfrm>
          <a:prstGeom prst="flowChartConnector">
            <a:avLst/>
          </a:prstGeom>
          <a:solidFill>
            <a:schemeClr val="accent1">
              <a:lumMod val="60000"/>
              <a:lumOff val="40000"/>
            </a:schemeClr>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E32EF2FA-BF61-07CC-3E7A-04314286BA94}"/>
              </a:ext>
            </a:extLst>
          </p:cNvPr>
          <p:cNvSpPr/>
          <p:nvPr/>
        </p:nvSpPr>
        <p:spPr>
          <a:xfrm>
            <a:off x="3289660" y="2342966"/>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4641A6AC-A739-C9BF-1971-D789AC5BA734}"/>
              </a:ext>
            </a:extLst>
          </p:cNvPr>
          <p:cNvSpPr/>
          <p:nvPr/>
        </p:nvSpPr>
        <p:spPr>
          <a:xfrm>
            <a:off x="3869869" y="2342966"/>
            <a:ext cx="457200" cy="457200"/>
          </a:xfrm>
          <a:prstGeom prst="flowChartConnector">
            <a:avLst/>
          </a:prstGeom>
          <a:solidFill>
            <a:schemeClr val="accent3">
              <a:lumMod val="60000"/>
              <a:lumOff val="40000"/>
            </a:schemeClr>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3589627E-6689-7D23-4E03-E7A5457703A4}"/>
              </a:ext>
            </a:extLst>
          </p:cNvPr>
          <p:cNvSpPr/>
          <p:nvPr/>
        </p:nvSpPr>
        <p:spPr>
          <a:xfrm>
            <a:off x="968828" y="5155109"/>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260F3382-29EC-355B-8937-4B2887D88287}"/>
              </a:ext>
            </a:extLst>
          </p:cNvPr>
          <p:cNvSpPr/>
          <p:nvPr/>
        </p:nvSpPr>
        <p:spPr>
          <a:xfrm>
            <a:off x="1549036" y="5155109"/>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44A10B5F-D286-6F0D-C0D4-6ED92C37A1EE}"/>
              </a:ext>
            </a:extLst>
          </p:cNvPr>
          <p:cNvSpPr/>
          <p:nvPr/>
        </p:nvSpPr>
        <p:spPr>
          <a:xfrm>
            <a:off x="2129244" y="5155109"/>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F36AD17E-07DA-7D99-AA99-33120392D997}"/>
              </a:ext>
            </a:extLst>
          </p:cNvPr>
          <p:cNvSpPr/>
          <p:nvPr/>
        </p:nvSpPr>
        <p:spPr>
          <a:xfrm>
            <a:off x="2709452" y="5173252"/>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8905DDC7-F63F-76AF-144F-B85161C31E7D}"/>
              </a:ext>
            </a:extLst>
          </p:cNvPr>
          <p:cNvSpPr/>
          <p:nvPr/>
        </p:nvSpPr>
        <p:spPr>
          <a:xfrm>
            <a:off x="3289660" y="5173252"/>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AD970793-E6BA-155F-BD86-114BCD9EEE8B}"/>
              </a:ext>
            </a:extLst>
          </p:cNvPr>
          <p:cNvSpPr/>
          <p:nvPr/>
        </p:nvSpPr>
        <p:spPr>
          <a:xfrm>
            <a:off x="3869869" y="5173252"/>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E1BAFDDB-6B19-1477-11B8-7008AFFB783E}"/>
              </a:ext>
            </a:extLst>
          </p:cNvPr>
          <p:cNvSpPr/>
          <p:nvPr/>
        </p:nvSpPr>
        <p:spPr>
          <a:xfrm>
            <a:off x="968828" y="2890880"/>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98CB4BFE-AFD7-27ED-36CE-77C92BFD8A5F}"/>
              </a:ext>
            </a:extLst>
          </p:cNvPr>
          <p:cNvSpPr/>
          <p:nvPr/>
        </p:nvSpPr>
        <p:spPr>
          <a:xfrm>
            <a:off x="1549036" y="2890880"/>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FF8A394B-0DEE-9042-5DC9-DAF13C458906}"/>
              </a:ext>
            </a:extLst>
          </p:cNvPr>
          <p:cNvSpPr/>
          <p:nvPr/>
        </p:nvSpPr>
        <p:spPr>
          <a:xfrm>
            <a:off x="2129244" y="2890880"/>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D658079D-310D-7BE1-F919-1BE4AF7640A8}"/>
              </a:ext>
            </a:extLst>
          </p:cNvPr>
          <p:cNvSpPr/>
          <p:nvPr/>
        </p:nvSpPr>
        <p:spPr>
          <a:xfrm>
            <a:off x="2709452" y="2909023"/>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0908A882-DDC4-CC42-5D85-101362621658}"/>
              </a:ext>
            </a:extLst>
          </p:cNvPr>
          <p:cNvSpPr/>
          <p:nvPr/>
        </p:nvSpPr>
        <p:spPr>
          <a:xfrm>
            <a:off x="3289660" y="2909023"/>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FD244E73-467F-5A4F-7D3B-D071FD061574}"/>
              </a:ext>
            </a:extLst>
          </p:cNvPr>
          <p:cNvSpPr/>
          <p:nvPr/>
        </p:nvSpPr>
        <p:spPr>
          <a:xfrm>
            <a:off x="3869869" y="2909023"/>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53772687-2822-F46E-2181-546E6E6B1667}"/>
              </a:ext>
            </a:extLst>
          </p:cNvPr>
          <p:cNvSpPr/>
          <p:nvPr/>
        </p:nvSpPr>
        <p:spPr>
          <a:xfrm>
            <a:off x="968828" y="3456937"/>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F0F0A4F5-51BB-ED69-3A36-64BFC068C117}"/>
              </a:ext>
            </a:extLst>
          </p:cNvPr>
          <p:cNvSpPr/>
          <p:nvPr/>
        </p:nvSpPr>
        <p:spPr>
          <a:xfrm>
            <a:off x="1549036" y="3456937"/>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67D3D438-3B8E-79F6-4862-8C16E9836C3A}"/>
              </a:ext>
            </a:extLst>
          </p:cNvPr>
          <p:cNvSpPr/>
          <p:nvPr/>
        </p:nvSpPr>
        <p:spPr>
          <a:xfrm>
            <a:off x="2129244" y="3456937"/>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ABC5E8A9-354C-722D-3EB8-43E03755F030}"/>
              </a:ext>
            </a:extLst>
          </p:cNvPr>
          <p:cNvSpPr/>
          <p:nvPr/>
        </p:nvSpPr>
        <p:spPr>
          <a:xfrm>
            <a:off x="2709452" y="3475080"/>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5FDEC5A6-E3A1-DAE4-9B68-2D75AE78888F}"/>
              </a:ext>
            </a:extLst>
          </p:cNvPr>
          <p:cNvSpPr/>
          <p:nvPr/>
        </p:nvSpPr>
        <p:spPr>
          <a:xfrm>
            <a:off x="3289660" y="3475080"/>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21ABB3BE-6A38-518C-AB02-7F145ABDCB2A}"/>
              </a:ext>
            </a:extLst>
          </p:cNvPr>
          <p:cNvSpPr/>
          <p:nvPr/>
        </p:nvSpPr>
        <p:spPr>
          <a:xfrm>
            <a:off x="3869869" y="3475080"/>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B378A8FD-DD25-CF00-93F8-F340203447EA}"/>
              </a:ext>
            </a:extLst>
          </p:cNvPr>
          <p:cNvSpPr/>
          <p:nvPr/>
        </p:nvSpPr>
        <p:spPr>
          <a:xfrm>
            <a:off x="968828" y="4022994"/>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61891BDA-B3A3-BEB5-B815-51BC8F1824E6}"/>
              </a:ext>
            </a:extLst>
          </p:cNvPr>
          <p:cNvSpPr/>
          <p:nvPr/>
        </p:nvSpPr>
        <p:spPr>
          <a:xfrm>
            <a:off x="1549036" y="4022994"/>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439424B3-25A8-EDBF-7D94-93681DDC3296}"/>
              </a:ext>
            </a:extLst>
          </p:cNvPr>
          <p:cNvSpPr/>
          <p:nvPr/>
        </p:nvSpPr>
        <p:spPr>
          <a:xfrm>
            <a:off x="2129244" y="4022994"/>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5AD3847F-2419-618A-F38D-C2F632B4B5B1}"/>
              </a:ext>
            </a:extLst>
          </p:cNvPr>
          <p:cNvSpPr/>
          <p:nvPr/>
        </p:nvSpPr>
        <p:spPr>
          <a:xfrm>
            <a:off x="2709452" y="4041137"/>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DB417101-61BE-4F14-197B-870ACCD635BB}"/>
              </a:ext>
            </a:extLst>
          </p:cNvPr>
          <p:cNvSpPr/>
          <p:nvPr/>
        </p:nvSpPr>
        <p:spPr>
          <a:xfrm>
            <a:off x="3289660" y="4041137"/>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D10F0445-545A-EEFF-FBE6-59495B4C7080}"/>
              </a:ext>
            </a:extLst>
          </p:cNvPr>
          <p:cNvSpPr/>
          <p:nvPr/>
        </p:nvSpPr>
        <p:spPr>
          <a:xfrm>
            <a:off x="3869869" y="4041137"/>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3EC73D2D-3517-F621-7E7B-A0BBA5BF3263}"/>
              </a:ext>
            </a:extLst>
          </p:cNvPr>
          <p:cNvSpPr/>
          <p:nvPr/>
        </p:nvSpPr>
        <p:spPr>
          <a:xfrm>
            <a:off x="968828" y="4589051"/>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A06F1593-7D36-2964-95C0-BD1BF7B2DB7C}"/>
              </a:ext>
            </a:extLst>
          </p:cNvPr>
          <p:cNvSpPr/>
          <p:nvPr/>
        </p:nvSpPr>
        <p:spPr>
          <a:xfrm>
            <a:off x="1549036" y="4589051"/>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8DB1828F-19D8-29E1-1FA9-73F4A29BBD0D}"/>
              </a:ext>
            </a:extLst>
          </p:cNvPr>
          <p:cNvSpPr/>
          <p:nvPr/>
        </p:nvSpPr>
        <p:spPr>
          <a:xfrm>
            <a:off x="2129244" y="4589051"/>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5B74B9CC-89C5-B220-039D-D3A9119BC11A}"/>
              </a:ext>
            </a:extLst>
          </p:cNvPr>
          <p:cNvSpPr/>
          <p:nvPr/>
        </p:nvSpPr>
        <p:spPr>
          <a:xfrm>
            <a:off x="2709452" y="4607194"/>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157DE205-6DBE-48AD-4628-4C2155323FAF}"/>
              </a:ext>
            </a:extLst>
          </p:cNvPr>
          <p:cNvSpPr/>
          <p:nvPr/>
        </p:nvSpPr>
        <p:spPr>
          <a:xfrm>
            <a:off x="3289660" y="4607194"/>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1E7FB072-74FA-B720-9628-7C6F10149F4C}"/>
              </a:ext>
            </a:extLst>
          </p:cNvPr>
          <p:cNvSpPr/>
          <p:nvPr/>
        </p:nvSpPr>
        <p:spPr>
          <a:xfrm>
            <a:off x="3869869" y="4607194"/>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Rectangle 1084">
            <a:extLst>
              <a:ext uri="{FF2B5EF4-FFF2-40B4-BE49-F238E27FC236}">
                <a16:creationId xmlns:a16="http://schemas.microsoft.com/office/drawing/2014/main" id="{CD72A925-62F8-8BAB-25AE-2132D06BD0A3}"/>
              </a:ext>
            </a:extLst>
          </p:cNvPr>
          <p:cNvSpPr/>
          <p:nvPr/>
        </p:nvSpPr>
        <p:spPr>
          <a:xfrm>
            <a:off x="4817610" y="2095500"/>
            <a:ext cx="3657600" cy="3848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800" dirty="0">
                <a:solidFill>
                  <a:schemeClr val="tx1"/>
                </a:solidFill>
                <a:latin typeface="Tw Cen MT" panose="020B0602020104020603" pitchFamily="34" charset="0"/>
              </a:rPr>
              <a:t>Industries require an array of skill set to operate.</a:t>
            </a:r>
          </a:p>
        </p:txBody>
      </p:sp>
      <p:sp>
        <p:nvSpPr>
          <p:cNvPr id="1089" name="TextBox 1088">
            <a:extLst>
              <a:ext uri="{FF2B5EF4-FFF2-40B4-BE49-F238E27FC236}">
                <a16:creationId xmlns:a16="http://schemas.microsoft.com/office/drawing/2014/main" id="{07C968F1-01FD-A4EF-2E4B-C3425FE1D237}"/>
              </a:ext>
            </a:extLst>
          </p:cNvPr>
          <p:cNvSpPr txBox="1"/>
          <p:nvPr/>
        </p:nvSpPr>
        <p:spPr>
          <a:xfrm>
            <a:off x="819149" y="3373677"/>
            <a:ext cx="3657600" cy="1207923"/>
          </a:xfrm>
          <a:prstGeom prst="rect">
            <a:avLst/>
          </a:prstGeom>
          <a:noFill/>
        </p:spPr>
        <p:txBody>
          <a:bodyPr wrap="square" rtlCol="0">
            <a:noAutofit/>
          </a:bodyPr>
          <a:lstStyle/>
          <a:p>
            <a:pPr algn="ctr"/>
            <a:r>
              <a:rPr lang="en-US" sz="3600" b="1" dirty="0">
                <a:latin typeface="Tw Cen MT" panose="020B0602020104020603" pitchFamily="34" charset="0"/>
              </a:rPr>
              <a:t>Array of Skill-set</a:t>
            </a:r>
          </a:p>
        </p:txBody>
      </p:sp>
      <p:pic>
        <p:nvPicPr>
          <p:cNvPr id="1090" name="Picture 2" descr="Gif Animation | Business process management, Free vector illustration,  Illustration">
            <a:extLst>
              <a:ext uri="{FF2B5EF4-FFF2-40B4-BE49-F238E27FC236}">
                <a16:creationId xmlns:a16="http://schemas.microsoft.com/office/drawing/2014/main" id="{5AF227BB-4465-E161-1A43-CAA734FCB51D}"/>
              </a:ext>
            </a:extLst>
          </p:cNvPr>
          <p:cNvPicPr>
            <a:picLocks noChangeAspect="1" noChangeArrowheads="1"/>
          </p:cNvPicPr>
          <p:nvPr/>
        </p:nvPicPr>
        <p:blipFill>
          <a:blip r:embed="rId2">
            <a:alphaModFix amt="27000"/>
            <a:extLst>
              <a:ext uri="{28A0092B-C50C-407E-A947-70E740481C1C}">
                <a14:useLocalDpi xmlns:a14="http://schemas.microsoft.com/office/drawing/2010/main" val="0"/>
              </a:ext>
            </a:extLst>
          </a:blip>
          <a:srcRect/>
          <a:stretch>
            <a:fillRect/>
          </a:stretch>
        </p:blipFill>
        <p:spPr bwMode="auto">
          <a:xfrm>
            <a:off x="8208296" y="4041137"/>
            <a:ext cx="4579654" cy="2919732"/>
          </a:xfrm>
          <a:prstGeom prst="rect">
            <a:avLst/>
          </a:prstGeom>
          <a:noFill/>
          <a:extLst>
            <a:ext uri="{909E8E84-426E-40DD-AFC4-6F175D3DCCD1}">
              <a14:hiddenFill xmlns:a14="http://schemas.microsoft.com/office/drawing/2010/main">
                <a:solidFill>
                  <a:srgbClr val="FFFFFF"/>
                </a:solidFill>
              </a14:hiddenFill>
            </a:ext>
          </a:extLst>
        </p:spPr>
      </p:pic>
      <p:sp>
        <p:nvSpPr>
          <p:cNvPr id="1091" name="Rectangle 1090">
            <a:extLst>
              <a:ext uri="{FF2B5EF4-FFF2-40B4-BE49-F238E27FC236}">
                <a16:creationId xmlns:a16="http://schemas.microsoft.com/office/drawing/2014/main" id="{340EC12A-A799-3F01-FF43-6765CA737209}"/>
              </a:ext>
            </a:extLst>
          </p:cNvPr>
          <p:cNvSpPr/>
          <p:nvPr/>
        </p:nvSpPr>
        <p:spPr>
          <a:xfrm>
            <a:off x="4817610" y="7211602"/>
            <a:ext cx="4664937" cy="86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800" dirty="0">
                <a:solidFill>
                  <a:schemeClr val="tx1"/>
                </a:solidFill>
                <a:latin typeface="Tw Cen MT" panose="020B0602020104020603" pitchFamily="34" charset="0"/>
              </a:rPr>
              <a:t>But often they face hardship in procuring the required human resource</a:t>
            </a:r>
          </a:p>
        </p:txBody>
      </p:sp>
      <p:sp>
        <p:nvSpPr>
          <p:cNvPr id="1093" name="Parallelogram 1092">
            <a:extLst>
              <a:ext uri="{FF2B5EF4-FFF2-40B4-BE49-F238E27FC236}">
                <a16:creationId xmlns:a16="http://schemas.microsoft.com/office/drawing/2014/main" id="{22A937CA-7840-593D-4626-FD70F8243E3E}"/>
              </a:ext>
            </a:extLst>
          </p:cNvPr>
          <p:cNvSpPr/>
          <p:nvPr/>
        </p:nvSpPr>
        <p:spPr>
          <a:xfrm>
            <a:off x="3556360" y="533400"/>
            <a:ext cx="4360817" cy="857250"/>
          </a:xfrm>
          <a:prstGeom prst="parallelogram">
            <a:avLst>
              <a:gd name="adj" fmla="val 4277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Parallelogram 1093">
            <a:extLst>
              <a:ext uri="{FF2B5EF4-FFF2-40B4-BE49-F238E27FC236}">
                <a16:creationId xmlns:a16="http://schemas.microsoft.com/office/drawing/2014/main" id="{363351C1-8D75-6F09-1FEB-EFB557B9EDE8}"/>
              </a:ext>
            </a:extLst>
          </p:cNvPr>
          <p:cNvSpPr/>
          <p:nvPr/>
        </p:nvSpPr>
        <p:spPr>
          <a:xfrm>
            <a:off x="3657938" y="520148"/>
            <a:ext cx="4360817" cy="971000"/>
          </a:xfrm>
          <a:prstGeom prst="parallelogram">
            <a:avLst>
              <a:gd name="adj" fmla="val 42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6417F663-C3A5-96B2-580B-D1DE5B6B5F96}"/>
              </a:ext>
            </a:extLst>
          </p:cNvPr>
          <p:cNvSpPr/>
          <p:nvPr/>
        </p:nvSpPr>
        <p:spPr>
          <a:xfrm>
            <a:off x="10991176"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305E0E9-B545-934C-55C2-2549C3DFFA39}"/>
              </a:ext>
            </a:extLst>
          </p:cNvPr>
          <p:cNvSpPr>
            <a:spLocks noGrp="1"/>
          </p:cNvSpPr>
          <p:nvPr>
            <p:ph type="sldNum" sz="quarter" idx="12"/>
          </p:nvPr>
        </p:nvSpPr>
        <p:spPr/>
        <p:txBody>
          <a:bodyPr/>
          <a:lstStyle/>
          <a:p>
            <a:fld id="{C2223FB6-B7B4-4F43-A1C3-4360E3B5A8F1}" type="slidenum">
              <a:rPr lang="en-US" smtClean="0"/>
              <a:t>3</a:t>
            </a:fld>
            <a:endParaRPr lang="en-US"/>
          </a:p>
        </p:txBody>
      </p:sp>
      <p:sp>
        <p:nvSpPr>
          <p:cNvPr id="18" name="Footer Placeholder 17">
            <a:extLst>
              <a:ext uri="{FF2B5EF4-FFF2-40B4-BE49-F238E27FC236}">
                <a16:creationId xmlns:a16="http://schemas.microsoft.com/office/drawing/2014/main" id="{4CBF414B-A152-A9AE-D937-FE0C7E80A8B6}"/>
              </a:ext>
            </a:extLst>
          </p:cNvPr>
          <p:cNvSpPr>
            <a:spLocks noGrp="1"/>
          </p:cNvSpPr>
          <p:nvPr>
            <p:ph type="ftr" sz="quarter" idx="11"/>
          </p:nvPr>
        </p:nvSpPr>
        <p:spPr/>
        <p:txBody>
          <a:bodyPr/>
          <a:lstStyle/>
          <a:p>
            <a:r>
              <a:rPr lang="en-US"/>
              <a:t>2023 © Copyright LPU Online</a:t>
            </a:r>
          </a:p>
        </p:txBody>
      </p:sp>
    </p:spTree>
    <p:extLst>
      <p:ext uri="{BB962C8B-B14F-4D97-AF65-F5344CB8AC3E}">
        <p14:creationId xmlns:p14="http://schemas.microsoft.com/office/powerpoint/2010/main" val="16405881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8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85">
                                            <p:txEl>
                                              <p:pRg st="0" end="0"/>
                                            </p:txEl>
                                          </p:spTgt>
                                        </p:tgtEl>
                                        <p:attrNameLst>
                                          <p:attrName>style.visibility</p:attrName>
                                        </p:attrNameLst>
                                      </p:cBhvr>
                                      <p:to>
                                        <p:strVal val="visible"/>
                                      </p:to>
                                    </p:set>
                                    <p:animEffect transition="in" filter="wipe(left)">
                                      <p:cBhvr>
                                        <p:cTn id="15" dur="500"/>
                                        <p:tgtEl>
                                          <p:spTgt spid="1085">
                                            <p:txEl>
                                              <p:pRg st="0" end="0"/>
                                            </p:txEl>
                                          </p:spTgt>
                                        </p:tgtEl>
                                      </p:cBhvr>
                                    </p:animEffect>
                                  </p:childTnLst>
                                </p:cTn>
                              </p:par>
                            </p:childTnLst>
                          </p:cTn>
                        </p:par>
                        <p:par>
                          <p:cTn id="16" fill="hold">
                            <p:stCondLst>
                              <p:cond delay="500"/>
                            </p:stCondLst>
                            <p:childTnLst>
                              <p:par>
                                <p:cTn id="17" presetID="9" presetClass="emph" presetSubtype="0" grpId="0" nodeType="afterEffect">
                                  <p:stCondLst>
                                    <p:cond delay="0"/>
                                  </p:stCondLst>
                                  <p:childTnLst>
                                    <p:set>
                                      <p:cBhvr>
                                        <p:cTn id="18" dur="indefinite"/>
                                        <p:tgtEl>
                                          <p:spTgt spid="1089">
                                            <p:txEl>
                                              <p:pRg st="0" end="0"/>
                                            </p:txEl>
                                          </p:spTgt>
                                        </p:tgtEl>
                                        <p:attrNameLst>
                                          <p:attrName>style.opacity</p:attrName>
                                        </p:attrNameLst>
                                      </p:cBhvr>
                                      <p:to>
                                        <p:strVal val="0.1"/>
                                      </p:to>
                                    </p:set>
                                    <p:animEffect filter="image" prLst="opacity: 0.1">
                                      <p:cBhvr rctx="IE">
                                        <p:cTn id="19" dur="indefinite"/>
                                        <p:tgtEl>
                                          <p:spTgt spid="1089">
                                            <p:txEl>
                                              <p:pRg st="0" end="0"/>
                                            </p:txEl>
                                          </p:spTgt>
                                        </p:tgtEl>
                                      </p:cBhvr>
                                    </p:animEffect>
                                  </p:childTnLst>
                                </p:cTn>
                              </p:par>
                            </p:childTnLst>
                          </p:cTn>
                        </p:par>
                        <p:par>
                          <p:cTn id="20" fill="hold">
                            <p:stCondLst>
                              <p:cond delay="500"/>
                            </p:stCondLst>
                            <p:childTnLst>
                              <p:par>
                                <p:cTn id="21" presetID="23" presetClass="entr" presetSubtype="28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strVal val="4/3*#ppt_w"/>
                                          </p:val>
                                        </p:tav>
                                        <p:tav tm="100000">
                                          <p:val>
                                            <p:strVal val="#ppt_w"/>
                                          </p:val>
                                        </p:tav>
                                      </p:tavLst>
                                    </p:anim>
                                    <p:anim calcmode="lin" valueType="num">
                                      <p:cBhvr>
                                        <p:cTn id="24" dur="500" fill="hold"/>
                                        <p:tgtEl>
                                          <p:spTgt spid="6"/>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3*#ppt_w"/>
                                          </p:val>
                                        </p:tav>
                                        <p:tav tm="100000">
                                          <p:val>
                                            <p:strVal val="#ppt_w"/>
                                          </p:val>
                                        </p:tav>
                                      </p:tavLst>
                                    </p:anim>
                                    <p:anim calcmode="lin" valueType="num">
                                      <p:cBhvr>
                                        <p:cTn id="28" dur="500" fill="hold"/>
                                        <p:tgtEl>
                                          <p:spTgt spid="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strVal val="4/3*#ppt_w"/>
                                          </p:val>
                                        </p:tav>
                                        <p:tav tm="100000">
                                          <p:val>
                                            <p:strVal val="#ppt_w"/>
                                          </p:val>
                                        </p:tav>
                                      </p:tavLst>
                                    </p:anim>
                                    <p:anim calcmode="lin" valueType="num">
                                      <p:cBhvr>
                                        <p:cTn id="32" dur="500" fill="hold"/>
                                        <p:tgtEl>
                                          <p:spTgt spid="8"/>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3*#ppt_w"/>
                                          </p:val>
                                        </p:tav>
                                        <p:tav tm="100000">
                                          <p:val>
                                            <p:strVal val="#ppt_w"/>
                                          </p:val>
                                        </p:tav>
                                      </p:tavLst>
                                    </p:anim>
                                    <p:anim calcmode="lin" valueType="num">
                                      <p:cBhvr>
                                        <p:cTn id="36" dur="500" fill="hold"/>
                                        <p:tgtEl>
                                          <p:spTgt spid="9"/>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strVal val="4/3*#ppt_w"/>
                                          </p:val>
                                        </p:tav>
                                        <p:tav tm="100000">
                                          <p:val>
                                            <p:strVal val="#ppt_w"/>
                                          </p:val>
                                        </p:tav>
                                      </p:tavLst>
                                    </p:anim>
                                    <p:anim calcmode="lin" valueType="num">
                                      <p:cBhvr>
                                        <p:cTn id="40" dur="500" fill="hold"/>
                                        <p:tgtEl>
                                          <p:spTgt spid="10"/>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4/3*#ppt_w"/>
                                          </p:val>
                                        </p:tav>
                                        <p:tav tm="100000">
                                          <p:val>
                                            <p:strVal val="#ppt_w"/>
                                          </p:val>
                                        </p:tav>
                                      </p:tavLst>
                                    </p:anim>
                                    <p:anim calcmode="lin" valueType="num">
                                      <p:cBhvr>
                                        <p:cTn id="44" dur="500" fill="hold"/>
                                        <p:tgtEl>
                                          <p:spTgt spid="11"/>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strVal val="4/3*#ppt_w"/>
                                          </p:val>
                                        </p:tav>
                                        <p:tav tm="100000">
                                          <p:val>
                                            <p:strVal val="#ppt_w"/>
                                          </p:val>
                                        </p:tav>
                                      </p:tavLst>
                                    </p:anim>
                                    <p:anim calcmode="lin" valueType="num">
                                      <p:cBhvr>
                                        <p:cTn id="48" dur="500" fill="hold"/>
                                        <p:tgtEl>
                                          <p:spTgt spid="12"/>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strVal val="4/3*#ppt_w"/>
                                          </p:val>
                                        </p:tav>
                                        <p:tav tm="100000">
                                          <p:val>
                                            <p:strVal val="#ppt_w"/>
                                          </p:val>
                                        </p:tav>
                                      </p:tavLst>
                                    </p:anim>
                                    <p:anim calcmode="lin" valueType="num">
                                      <p:cBhvr>
                                        <p:cTn id="52" dur="500" fill="hold"/>
                                        <p:tgtEl>
                                          <p:spTgt spid="13"/>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strVal val="4/3*#ppt_w"/>
                                          </p:val>
                                        </p:tav>
                                        <p:tav tm="100000">
                                          <p:val>
                                            <p:strVal val="#ppt_w"/>
                                          </p:val>
                                        </p:tav>
                                      </p:tavLst>
                                    </p:anim>
                                    <p:anim calcmode="lin" valueType="num">
                                      <p:cBhvr>
                                        <p:cTn id="56" dur="500" fill="hold"/>
                                        <p:tgtEl>
                                          <p:spTgt spid="14"/>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strVal val="4/3*#ppt_w"/>
                                          </p:val>
                                        </p:tav>
                                        <p:tav tm="100000">
                                          <p:val>
                                            <p:strVal val="#ppt_w"/>
                                          </p:val>
                                        </p:tav>
                                      </p:tavLst>
                                    </p:anim>
                                    <p:anim calcmode="lin" valueType="num">
                                      <p:cBhvr>
                                        <p:cTn id="60" dur="500" fill="hold"/>
                                        <p:tgtEl>
                                          <p:spTgt spid="15"/>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strVal val="4/3*#ppt_w"/>
                                          </p:val>
                                        </p:tav>
                                        <p:tav tm="100000">
                                          <p:val>
                                            <p:strVal val="#ppt_w"/>
                                          </p:val>
                                        </p:tav>
                                      </p:tavLst>
                                    </p:anim>
                                    <p:anim calcmode="lin" valueType="num">
                                      <p:cBhvr>
                                        <p:cTn id="64" dur="500" fill="hold"/>
                                        <p:tgtEl>
                                          <p:spTgt spid="1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strVal val="4/3*#ppt_w"/>
                                          </p:val>
                                        </p:tav>
                                        <p:tav tm="100000">
                                          <p:val>
                                            <p:strVal val="#ppt_w"/>
                                          </p:val>
                                        </p:tav>
                                      </p:tavLst>
                                    </p:anim>
                                    <p:anim calcmode="lin" valueType="num">
                                      <p:cBhvr>
                                        <p:cTn id="68" dur="500" fill="hold"/>
                                        <p:tgtEl>
                                          <p:spTgt spid="17"/>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p:cTn id="71" dur="500" fill="hold"/>
                                        <p:tgtEl>
                                          <p:spTgt spid="21"/>
                                        </p:tgtEl>
                                        <p:attrNameLst>
                                          <p:attrName>ppt_w</p:attrName>
                                        </p:attrNameLst>
                                      </p:cBhvr>
                                      <p:tavLst>
                                        <p:tav tm="0">
                                          <p:val>
                                            <p:strVal val="4/3*#ppt_w"/>
                                          </p:val>
                                        </p:tav>
                                        <p:tav tm="100000">
                                          <p:val>
                                            <p:strVal val="#ppt_w"/>
                                          </p:val>
                                        </p:tav>
                                      </p:tavLst>
                                    </p:anim>
                                    <p:anim calcmode="lin" valueType="num">
                                      <p:cBhvr>
                                        <p:cTn id="72" dur="500" fill="hold"/>
                                        <p:tgtEl>
                                          <p:spTgt spid="21"/>
                                        </p:tgtEl>
                                        <p:attrNameLst>
                                          <p:attrName>ppt_h</p:attrName>
                                        </p:attrNameLst>
                                      </p:cBhvr>
                                      <p:tavLst>
                                        <p:tav tm="0">
                                          <p:val>
                                            <p:strVal val="4/3*#ppt_h"/>
                                          </p:val>
                                        </p:tav>
                                        <p:tav tm="100000">
                                          <p:val>
                                            <p:strVal val="#ppt_h"/>
                                          </p:val>
                                        </p:tav>
                                      </p:tavLst>
                                    </p:anim>
                                  </p:childTnLst>
                                </p:cTn>
                              </p:par>
                              <p:par>
                                <p:cTn id="73" presetID="23" presetClass="entr" presetSubtype="288"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strVal val="4/3*#ppt_w"/>
                                          </p:val>
                                        </p:tav>
                                        <p:tav tm="100000">
                                          <p:val>
                                            <p:strVal val="#ppt_w"/>
                                          </p:val>
                                        </p:tav>
                                      </p:tavLst>
                                    </p:anim>
                                    <p:anim calcmode="lin" valueType="num">
                                      <p:cBhvr>
                                        <p:cTn id="76" dur="500" fill="hold"/>
                                        <p:tgtEl>
                                          <p:spTgt spid="22"/>
                                        </p:tgtEl>
                                        <p:attrNameLst>
                                          <p:attrName>ppt_h</p:attrName>
                                        </p:attrNameLst>
                                      </p:cBhvr>
                                      <p:tavLst>
                                        <p:tav tm="0">
                                          <p:val>
                                            <p:strVal val="4/3*#ppt_h"/>
                                          </p:val>
                                        </p:tav>
                                        <p:tav tm="100000">
                                          <p:val>
                                            <p:strVal val="#ppt_h"/>
                                          </p:val>
                                        </p:tav>
                                      </p:tavLst>
                                    </p:anim>
                                  </p:childTnLst>
                                </p:cTn>
                              </p:par>
                              <p:par>
                                <p:cTn id="77" presetID="23" presetClass="entr" presetSubtype="288"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ppt_w</p:attrName>
                                        </p:attrNameLst>
                                      </p:cBhvr>
                                      <p:tavLst>
                                        <p:tav tm="0">
                                          <p:val>
                                            <p:strVal val="4/3*#ppt_w"/>
                                          </p:val>
                                        </p:tav>
                                        <p:tav tm="100000">
                                          <p:val>
                                            <p:strVal val="#ppt_w"/>
                                          </p:val>
                                        </p:tav>
                                      </p:tavLst>
                                    </p:anim>
                                    <p:anim calcmode="lin" valueType="num">
                                      <p:cBhvr>
                                        <p:cTn id="80" dur="500" fill="hold"/>
                                        <p:tgtEl>
                                          <p:spTgt spid="23"/>
                                        </p:tgtEl>
                                        <p:attrNameLst>
                                          <p:attrName>ppt_h</p:attrName>
                                        </p:attrNameLst>
                                      </p:cBhvr>
                                      <p:tavLst>
                                        <p:tav tm="0">
                                          <p:val>
                                            <p:strVal val="4/3*#ppt_h"/>
                                          </p:val>
                                        </p:tav>
                                        <p:tav tm="100000">
                                          <p:val>
                                            <p:strVal val="#ppt_h"/>
                                          </p:val>
                                        </p:tav>
                                      </p:tavLst>
                                    </p:anim>
                                  </p:childTnLst>
                                </p:cTn>
                              </p:par>
                              <p:par>
                                <p:cTn id="81" presetID="23" presetClass="entr" presetSubtype="288"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500" fill="hold"/>
                                        <p:tgtEl>
                                          <p:spTgt spid="24"/>
                                        </p:tgtEl>
                                        <p:attrNameLst>
                                          <p:attrName>ppt_w</p:attrName>
                                        </p:attrNameLst>
                                      </p:cBhvr>
                                      <p:tavLst>
                                        <p:tav tm="0">
                                          <p:val>
                                            <p:strVal val="4/3*#ppt_w"/>
                                          </p:val>
                                        </p:tav>
                                        <p:tav tm="100000">
                                          <p:val>
                                            <p:strVal val="#ppt_w"/>
                                          </p:val>
                                        </p:tav>
                                      </p:tavLst>
                                    </p:anim>
                                    <p:anim calcmode="lin" valueType="num">
                                      <p:cBhvr>
                                        <p:cTn id="84" dur="500" fill="hold"/>
                                        <p:tgtEl>
                                          <p:spTgt spid="24"/>
                                        </p:tgtEl>
                                        <p:attrNameLst>
                                          <p:attrName>ppt_h</p:attrName>
                                        </p:attrNameLst>
                                      </p:cBhvr>
                                      <p:tavLst>
                                        <p:tav tm="0">
                                          <p:val>
                                            <p:strVal val="4/3*#ppt_h"/>
                                          </p:val>
                                        </p:tav>
                                        <p:tav tm="100000">
                                          <p:val>
                                            <p:strVal val="#ppt_h"/>
                                          </p:val>
                                        </p:tav>
                                      </p:tavLst>
                                    </p:anim>
                                  </p:childTnLst>
                                </p:cTn>
                              </p:par>
                              <p:par>
                                <p:cTn id="85" presetID="23" presetClass="entr" presetSubtype="288"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p:cTn id="87" dur="500" fill="hold"/>
                                        <p:tgtEl>
                                          <p:spTgt spid="25"/>
                                        </p:tgtEl>
                                        <p:attrNameLst>
                                          <p:attrName>ppt_w</p:attrName>
                                        </p:attrNameLst>
                                      </p:cBhvr>
                                      <p:tavLst>
                                        <p:tav tm="0">
                                          <p:val>
                                            <p:strVal val="4/3*#ppt_w"/>
                                          </p:val>
                                        </p:tav>
                                        <p:tav tm="100000">
                                          <p:val>
                                            <p:strVal val="#ppt_w"/>
                                          </p:val>
                                        </p:tav>
                                      </p:tavLst>
                                    </p:anim>
                                    <p:anim calcmode="lin" valueType="num">
                                      <p:cBhvr>
                                        <p:cTn id="88" dur="500" fill="hold"/>
                                        <p:tgtEl>
                                          <p:spTgt spid="25"/>
                                        </p:tgtEl>
                                        <p:attrNameLst>
                                          <p:attrName>ppt_h</p:attrName>
                                        </p:attrNameLst>
                                      </p:cBhvr>
                                      <p:tavLst>
                                        <p:tav tm="0">
                                          <p:val>
                                            <p:strVal val="4/3*#ppt_h"/>
                                          </p:val>
                                        </p:tav>
                                        <p:tav tm="100000">
                                          <p:val>
                                            <p:strVal val="#ppt_h"/>
                                          </p:val>
                                        </p:tav>
                                      </p:tavLst>
                                    </p:anim>
                                  </p:childTnLst>
                                </p:cTn>
                              </p:par>
                              <p:par>
                                <p:cTn id="89" presetID="23" presetClass="entr" presetSubtype="288"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strVal val="4/3*#ppt_w"/>
                                          </p:val>
                                        </p:tav>
                                        <p:tav tm="100000">
                                          <p:val>
                                            <p:strVal val="#ppt_w"/>
                                          </p:val>
                                        </p:tav>
                                      </p:tavLst>
                                    </p:anim>
                                    <p:anim calcmode="lin" valueType="num">
                                      <p:cBhvr>
                                        <p:cTn id="92" dur="500" fill="hold"/>
                                        <p:tgtEl>
                                          <p:spTgt spid="26"/>
                                        </p:tgtEl>
                                        <p:attrNameLst>
                                          <p:attrName>ppt_h</p:attrName>
                                        </p:attrNameLst>
                                      </p:cBhvr>
                                      <p:tavLst>
                                        <p:tav tm="0">
                                          <p:val>
                                            <p:strVal val="4/3*#ppt_h"/>
                                          </p:val>
                                        </p:tav>
                                        <p:tav tm="100000">
                                          <p:val>
                                            <p:strVal val="#ppt_h"/>
                                          </p:val>
                                        </p:tav>
                                      </p:tavLst>
                                    </p:anim>
                                  </p:childTnLst>
                                </p:cTn>
                              </p:par>
                              <p:par>
                                <p:cTn id="93" presetID="23" presetClass="entr" presetSubtype="288"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p:cTn id="95" dur="500" fill="hold"/>
                                        <p:tgtEl>
                                          <p:spTgt spid="28"/>
                                        </p:tgtEl>
                                        <p:attrNameLst>
                                          <p:attrName>ppt_w</p:attrName>
                                        </p:attrNameLst>
                                      </p:cBhvr>
                                      <p:tavLst>
                                        <p:tav tm="0">
                                          <p:val>
                                            <p:strVal val="4/3*#ppt_w"/>
                                          </p:val>
                                        </p:tav>
                                        <p:tav tm="100000">
                                          <p:val>
                                            <p:strVal val="#ppt_w"/>
                                          </p:val>
                                        </p:tav>
                                      </p:tavLst>
                                    </p:anim>
                                    <p:anim calcmode="lin" valueType="num">
                                      <p:cBhvr>
                                        <p:cTn id="96" dur="500" fill="hold"/>
                                        <p:tgtEl>
                                          <p:spTgt spid="28"/>
                                        </p:tgtEl>
                                        <p:attrNameLst>
                                          <p:attrName>ppt_h</p:attrName>
                                        </p:attrNameLst>
                                      </p:cBhvr>
                                      <p:tavLst>
                                        <p:tav tm="0">
                                          <p:val>
                                            <p:strVal val="4/3*#ppt_h"/>
                                          </p:val>
                                        </p:tav>
                                        <p:tav tm="100000">
                                          <p:val>
                                            <p:strVal val="#ppt_h"/>
                                          </p:val>
                                        </p:tav>
                                      </p:tavLst>
                                    </p:anim>
                                  </p:childTnLst>
                                </p:cTn>
                              </p:par>
                              <p:par>
                                <p:cTn id="97" presetID="23" presetClass="entr" presetSubtype="288"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p:cTn id="99" dur="500" fill="hold"/>
                                        <p:tgtEl>
                                          <p:spTgt spid="29"/>
                                        </p:tgtEl>
                                        <p:attrNameLst>
                                          <p:attrName>ppt_w</p:attrName>
                                        </p:attrNameLst>
                                      </p:cBhvr>
                                      <p:tavLst>
                                        <p:tav tm="0">
                                          <p:val>
                                            <p:strVal val="4/3*#ppt_w"/>
                                          </p:val>
                                        </p:tav>
                                        <p:tav tm="100000">
                                          <p:val>
                                            <p:strVal val="#ppt_w"/>
                                          </p:val>
                                        </p:tav>
                                      </p:tavLst>
                                    </p:anim>
                                    <p:anim calcmode="lin" valueType="num">
                                      <p:cBhvr>
                                        <p:cTn id="100" dur="500" fill="hold"/>
                                        <p:tgtEl>
                                          <p:spTgt spid="29"/>
                                        </p:tgtEl>
                                        <p:attrNameLst>
                                          <p:attrName>ppt_h</p:attrName>
                                        </p:attrNameLst>
                                      </p:cBhvr>
                                      <p:tavLst>
                                        <p:tav tm="0">
                                          <p:val>
                                            <p:strVal val="4/3*#ppt_h"/>
                                          </p:val>
                                        </p:tav>
                                        <p:tav tm="100000">
                                          <p:val>
                                            <p:strVal val="#ppt_h"/>
                                          </p:val>
                                        </p:tav>
                                      </p:tavLst>
                                    </p:anim>
                                  </p:childTnLst>
                                </p:cTn>
                              </p:par>
                              <p:par>
                                <p:cTn id="101" presetID="23" presetClass="entr" presetSubtype="288"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 calcmode="lin" valueType="num">
                                      <p:cBhvr>
                                        <p:cTn id="103" dur="500" fill="hold"/>
                                        <p:tgtEl>
                                          <p:spTgt spid="30"/>
                                        </p:tgtEl>
                                        <p:attrNameLst>
                                          <p:attrName>ppt_w</p:attrName>
                                        </p:attrNameLst>
                                      </p:cBhvr>
                                      <p:tavLst>
                                        <p:tav tm="0">
                                          <p:val>
                                            <p:strVal val="4/3*#ppt_w"/>
                                          </p:val>
                                        </p:tav>
                                        <p:tav tm="100000">
                                          <p:val>
                                            <p:strVal val="#ppt_w"/>
                                          </p:val>
                                        </p:tav>
                                      </p:tavLst>
                                    </p:anim>
                                    <p:anim calcmode="lin" valueType="num">
                                      <p:cBhvr>
                                        <p:cTn id="104" dur="500" fill="hold"/>
                                        <p:tgtEl>
                                          <p:spTgt spid="30"/>
                                        </p:tgtEl>
                                        <p:attrNameLst>
                                          <p:attrName>ppt_h</p:attrName>
                                        </p:attrNameLst>
                                      </p:cBhvr>
                                      <p:tavLst>
                                        <p:tav tm="0">
                                          <p:val>
                                            <p:strVal val="4/3*#ppt_h"/>
                                          </p:val>
                                        </p:tav>
                                        <p:tav tm="100000">
                                          <p:val>
                                            <p:strVal val="#ppt_h"/>
                                          </p:val>
                                        </p:tav>
                                      </p:tavLst>
                                    </p:anim>
                                  </p:childTnLst>
                                </p:cTn>
                              </p:par>
                              <p:par>
                                <p:cTn id="105" presetID="23" presetClass="entr" presetSubtype="288"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anim calcmode="lin" valueType="num">
                                      <p:cBhvr>
                                        <p:cTn id="107" dur="500" fill="hold"/>
                                        <p:tgtEl>
                                          <p:spTgt spid="31"/>
                                        </p:tgtEl>
                                        <p:attrNameLst>
                                          <p:attrName>ppt_w</p:attrName>
                                        </p:attrNameLst>
                                      </p:cBhvr>
                                      <p:tavLst>
                                        <p:tav tm="0">
                                          <p:val>
                                            <p:strVal val="4/3*#ppt_w"/>
                                          </p:val>
                                        </p:tav>
                                        <p:tav tm="100000">
                                          <p:val>
                                            <p:strVal val="#ppt_w"/>
                                          </p:val>
                                        </p:tav>
                                      </p:tavLst>
                                    </p:anim>
                                    <p:anim calcmode="lin" valueType="num">
                                      <p:cBhvr>
                                        <p:cTn id="108" dur="500" fill="hold"/>
                                        <p:tgtEl>
                                          <p:spTgt spid="31"/>
                                        </p:tgtEl>
                                        <p:attrNameLst>
                                          <p:attrName>ppt_h</p:attrName>
                                        </p:attrNameLst>
                                      </p:cBhvr>
                                      <p:tavLst>
                                        <p:tav tm="0">
                                          <p:val>
                                            <p:strVal val="4/3*#ppt_h"/>
                                          </p:val>
                                        </p:tav>
                                        <p:tav tm="100000">
                                          <p:val>
                                            <p:strVal val="#ppt_h"/>
                                          </p:val>
                                        </p:tav>
                                      </p:tavLst>
                                    </p:anim>
                                  </p:childTnLst>
                                </p:cTn>
                              </p:par>
                              <p:par>
                                <p:cTn id="109" presetID="23" presetClass="entr" presetSubtype="288"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p:cTn id="111" dur="500" fill="hold"/>
                                        <p:tgtEl>
                                          <p:spTgt spid="32"/>
                                        </p:tgtEl>
                                        <p:attrNameLst>
                                          <p:attrName>ppt_w</p:attrName>
                                        </p:attrNameLst>
                                      </p:cBhvr>
                                      <p:tavLst>
                                        <p:tav tm="0">
                                          <p:val>
                                            <p:strVal val="4/3*#ppt_w"/>
                                          </p:val>
                                        </p:tav>
                                        <p:tav tm="100000">
                                          <p:val>
                                            <p:strVal val="#ppt_w"/>
                                          </p:val>
                                        </p:tav>
                                      </p:tavLst>
                                    </p:anim>
                                    <p:anim calcmode="lin" valueType="num">
                                      <p:cBhvr>
                                        <p:cTn id="112" dur="500" fill="hold"/>
                                        <p:tgtEl>
                                          <p:spTgt spid="32"/>
                                        </p:tgtEl>
                                        <p:attrNameLst>
                                          <p:attrName>ppt_h</p:attrName>
                                        </p:attrNameLst>
                                      </p:cBhvr>
                                      <p:tavLst>
                                        <p:tav tm="0">
                                          <p:val>
                                            <p:strVal val="4/3*#ppt_h"/>
                                          </p:val>
                                        </p:tav>
                                        <p:tav tm="100000">
                                          <p:val>
                                            <p:strVal val="#ppt_h"/>
                                          </p:val>
                                        </p:tav>
                                      </p:tavLst>
                                    </p:anim>
                                  </p:childTnLst>
                                </p:cTn>
                              </p:par>
                              <p:par>
                                <p:cTn id="113" presetID="23" presetClass="entr" presetSubtype="288"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p:cTn id="115" dur="500" fill="hold"/>
                                        <p:tgtEl>
                                          <p:spTgt spid="33"/>
                                        </p:tgtEl>
                                        <p:attrNameLst>
                                          <p:attrName>ppt_w</p:attrName>
                                        </p:attrNameLst>
                                      </p:cBhvr>
                                      <p:tavLst>
                                        <p:tav tm="0">
                                          <p:val>
                                            <p:strVal val="4/3*#ppt_w"/>
                                          </p:val>
                                        </p:tav>
                                        <p:tav tm="100000">
                                          <p:val>
                                            <p:strVal val="#ppt_w"/>
                                          </p:val>
                                        </p:tav>
                                      </p:tavLst>
                                    </p:anim>
                                    <p:anim calcmode="lin" valueType="num">
                                      <p:cBhvr>
                                        <p:cTn id="116" dur="500" fill="hold"/>
                                        <p:tgtEl>
                                          <p:spTgt spid="33"/>
                                        </p:tgtEl>
                                        <p:attrNameLst>
                                          <p:attrName>ppt_h</p:attrName>
                                        </p:attrNameLst>
                                      </p:cBhvr>
                                      <p:tavLst>
                                        <p:tav tm="0">
                                          <p:val>
                                            <p:strVal val="4/3*#ppt_h"/>
                                          </p:val>
                                        </p:tav>
                                        <p:tav tm="100000">
                                          <p:val>
                                            <p:strVal val="#ppt_h"/>
                                          </p:val>
                                        </p:tav>
                                      </p:tavLst>
                                    </p:anim>
                                  </p:childTnLst>
                                </p:cTn>
                              </p:par>
                              <p:par>
                                <p:cTn id="117" presetID="23" presetClass="entr" presetSubtype="288"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 calcmode="lin" valueType="num">
                                      <p:cBhvr>
                                        <p:cTn id="119" dur="500" fill="hold"/>
                                        <p:tgtEl>
                                          <p:spTgt spid="35"/>
                                        </p:tgtEl>
                                        <p:attrNameLst>
                                          <p:attrName>ppt_w</p:attrName>
                                        </p:attrNameLst>
                                      </p:cBhvr>
                                      <p:tavLst>
                                        <p:tav tm="0">
                                          <p:val>
                                            <p:strVal val="4/3*#ppt_w"/>
                                          </p:val>
                                        </p:tav>
                                        <p:tav tm="100000">
                                          <p:val>
                                            <p:strVal val="#ppt_w"/>
                                          </p:val>
                                        </p:tav>
                                      </p:tavLst>
                                    </p:anim>
                                    <p:anim calcmode="lin" valueType="num">
                                      <p:cBhvr>
                                        <p:cTn id="120" dur="500" fill="hold"/>
                                        <p:tgtEl>
                                          <p:spTgt spid="35"/>
                                        </p:tgtEl>
                                        <p:attrNameLst>
                                          <p:attrName>ppt_h</p:attrName>
                                        </p:attrNameLst>
                                      </p:cBhvr>
                                      <p:tavLst>
                                        <p:tav tm="0">
                                          <p:val>
                                            <p:strVal val="4/3*#ppt_h"/>
                                          </p:val>
                                        </p:tav>
                                        <p:tav tm="100000">
                                          <p:val>
                                            <p:strVal val="#ppt_h"/>
                                          </p:val>
                                        </p:tav>
                                      </p:tavLst>
                                    </p:anim>
                                  </p:childTnLst>
                                </p:cTn>
                              </p:par>
                              <p:par>
                                <p:cTn id="121" presetID="23" presetClass="entr" presetSubtype="288"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anim calcmode="lin" valueType="num">
                                      <p:cBhvr>
                                        <p:cTn id="123" dur="500" fill="hold"/>
                                        <p:tgtEl>
                                          <p:spTgt spid="36"/>
                                        </p:tgtEl>
                                        <p:attrNameLst>
                                          <p:attrName>ppt_w</p:attrName>
                                        </p:attrNameLst>
                                      </p:cBhvr>
                                      <p:tavLst>
                                        <p:tav tm="0">
                                          <p:val>
                                            <p:strVal val="4/3*#ppt_w"/>
                                          </p:val>
                                        </p:tav>
                                        <p:tav tm="100000">
                                          <p:val>
                                            <p:strVal val="#ppt_w"/>
                                          </p:val>
                                        </p:tav>
                                      </p:tavLst>
                                    </p:anim>
                                    <p:anim calcmode="lin" valueType="num">
                                      <p:cBhvr>
                                        <p:cTn id="124" dur="500" fill="hold"/>
                                        <p:tgtEl>
                                          <p:spTgt spid="36"/>
                                        </p:tgtEl>
                                        <p:attrNameLst>
                                          <p:attrName>ppt_h</p:attrName>
                                        </p:attrNameLst>
                                      </p:cBhvr>
                                      <p:tavLst>
                                        <p:tav tm="0">
                                          <p:val>
                                            <p:strVal val="4/3*#ppt_h"/>
                                          </p:val>
                                        </p:tav>
                                        <p:tav tm="100000">
                                          <p:val>
                                            <p:strVal val="#ppt_h"/>
                                          </p:val>
                                        </p:tav>
                                      </p:tavLst>
                                    </p:anim>
                                  </p:childTnLst>
                                </p:cTn>
                              </p:par>
                              <p:par>
                                <p:cTn id="125" presetID="23" presetClass="entr" presetSubtype="288"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 calcmode="lin" valueType="num">
                                      <p:cBhvr>
                                        <p:cTn id="127" dur="500" fill="hold"/>
                                        <p:tgtEl>
                                          <p:spTgt spid="37"/>
                                        </p:tgtEl>
                                        <p:attrNameLst>
                                          <p:attrName>ppt_w</p:attrName>
                                        </p:attrNameLst>
                                      </p:cBhvr>
                                      <p:tavLst>
                                        <p:tav tm="0">
                                          <p:val>
                                            <p:strVal val="4/3*#ppt_w"/>
                                          </p:val>
                                        </p:tav>
                                        <p:tav tm="100000">
                                          <p:val>
                                            <p:strVal val="#ppt_w"/>
                                          </p:val>
                                        </p:tav>
                                      </p:tavLst>
                                    </p:anim>
                                    <p:anim calcmode="lin" valueType="num">
                                      <p:cBhvr>
                                        <p:cTn id="128" dur="500" fill="hold"/>
                                        <p:tgtEl>
                                          <p:spTgt spid="37"/>
                                        </p:tgtEl>
                                        <p:attrNameLst>
                                          <p:attrName>ppt_h</p:attrName>
                                        </p:attrNameLst>
                                      </p:cBhvr>
                                      <p:tavLst>
                                        <p:tav tm="0">
                                          <p:val>
                                            <p:strVal val="4/3*#ppt_h"/>
                                          </p:val>
                                        </p:tav>
                                        <p:tav tm="100000">
                                          <p:val>
                                            <p:strVal val="#ppt_h"/>
                                          </p:val>
                                        </p:tav>
                                      </p:tavLst>
                                    </p:anim>
                                  </p:childTnLst>
                                </p:cTn>
                              </p:par>
                              <p:par>
                                <p:cTn id="129" presetID="23" presetClass="entr" presetSubtype="288" fill="hold" grpId="0" nodeType="withEffect">
                                  <p:stCondLst>
                                    <p:cond delay="0"/>
                                  </p:stCondLst>
                                  <p:childTnLst>
                                    <p:set>
                                      <p:cBhvr>
                                        <p:cTn id="130" dur="1" fill="hold">
                                          <p:stCondLst>
                                            <p:cond delay="0"/>
                                          </p:stCondLst>
                                        </p:cTn>
                                        <p:tgtEl>
                                          <p:spTgt spid="38"/>
                                        </p:tgtEl>
                                        <p:attrNameLst>
                                          <p:attrName>style.visibility</p:attrName>
                                        </p:attrNameLst>
                                      </p:cBhvr>
                                      <p:to>
                                        <p:strVal val="visible"/>
                                      </p:to>
                                    </p:set>
                                    <p:anim calcmode="lin" valueType="num">
                                      <p:cBhvr>
                                        <p:cTn id="131" dur="500" fill="hold"/>
                                        <p:tgtEl>
                                          <p:spTgt spid="38"/>
                                        </p:tgtEl>
                                        <p:attrNameLst>
                                          <p:attrName>ppt_w</p:attrName>
                                        </p:attrNameLst>
                                      </p:cBhvr>
                                      <p:tavLst>
                                        <p:tav tm="0">
                                          <p:val>
                                            <p:strVal val="4/3*#ppt_w"/>
                                          </p:val>
                                        </p:tav>
                                        <p:tav tm="100000">
                                          <p:val>
                                            <p:strVal val="#ppt_w"/>
                                          </p:val>
                                        </p:tav>
                                      </p:tavLst>
                                    </p:anim>
                                    <p:anim calcmode="lin" valueType="num">
                                      <p:cBhvr>
                                        <p:cTn id="132" dur="500" fill="hold"/>
                                        <p:tgtEl>
                                          <p:spTgt spid="38"/>
                                        </p:tgtEl>
                                        <p:attrNameLst>
                                          <p:attrName>ppt_h</p:attrName>
                                        </p:attrNameLst>
                                      </p:cBhvr>
                                      <p:tavLst>
                                        <p:tav tm="0">
                                          <p:val>
                                            <p:strVal val="4/3*#ppt_h"/>
                                          </p:val>
                                        </p:tav>
                                        <p:tav tm="100000">
                                          <p:val>
                                            <p:strVal val="#ppt_h"/>
                                          </p:val>
                                        </p:tav>
                                      </p:tavLst>
                                    </p:anim>
                                  </p:childTnLst>
                                </p:cTn>
                              </p:par>
                              <p:par>
                                <p:cTn id="133" presetID="23" presetClass="entr" presetSubtype="288" fill="hold" grpId="0" nodeType="withEffect">
                                  <p:stCondLst>
                                    <p:cond delay="0"/>
                                  </p:stCondLst>
                                  <p:childTnLst>
                                    <p:set>
                                      <p:cBhvr>
                                        <p:cTn id="134" dur="1" fill="hold">
                                          <p:stCondLst>
                                            <p:cond delay="0"/>
                                          </p:stCondLst>
                                        </p:cTn>
                                        <p:tgtEl>
                                          <p:spTgt spid="39"/>
                                        </p:tgtEl>
                                        <p:attrNameLst>
                                          <p:attrName>style.visibility</p:attrName>
                                        </p:attrNameLst>
                                      </p:cBhvr>
                                      <p:to>
                                        <p:strVal val="visible"/>
                                      </p:to>
                                    </p:set>
                                    <p:anim calcmode="lin" valueType="num">
                                      <p:cBhvr>
                                        <p:cTn id="135" dur="500" fill="hold"/>
                                        <p:tgtEl>
                                          <p:spTgt spid="39"/>
                                        </p:tgtEl>
                                        <p:attrNameLst>
                                          <p:attrName>ppt_w</p:attrName>
                                        </p:attrNameLst>
                                      </p:cBhvr>
                                      <p:tavLst>
                                        <p:tav tm="0">
                                          <p:val>
                                            <p:strVal val="4/3*#ppt_w"/>
                                          </p:val>
                                        </p:tav>
                                        <p:tav tm="100000">
                                          <p:val>
                                            <p:strVal val="#ppt_w"/>
                                          </p:val>
                                        </p:tav>
                                      </p:tavLst>
                                    </p:anim>
                                    <p:anim calcmode="lin" valueType="num">
                                      <p:cBhvr>
                                        <p:cTn id="136" dur="500" fill="hold"/>
                                        <p:tgtEl>
                                          <p:spTgt spid="39"/>
                                        </p:tgtEl>
                                        <p:attrNameLst>
                                          <p:attrName>ppt_h</p:attrName>
                                        </p:attrNameLst>
                                      </p:cBhvr>
                                      <p:tavLst>
                                        <p:tav tm="0">
                                          <p:val>
                                            <p:strVal val="4/3*#ppt_h"/>
                                          </p:val>
                                        </p:tav>
                                        <p:tav tm="100000">
                                          <p:val>
                                            <p:strVal val="#ppt_h"/>
                                          </p:val>
                                        </p:tav>
                                      </p:tavLst>
                                    </p:anim>
                                  </p:childTnLst>
                                </p:cTn>
                              </p:par>
                              <p:par>
                                <p:cTn id="137" presetID="23" presetClass="entr" presetSubtype="288"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 calcmode="lin" valueType="num">
                                      <p:cBhvr>
                                        <p:cTn id="139" dur="500" fill="hold"/>
                                        <p:tgtEl>
                                          <p:spTgt spid="40"/>
                                        </p:tgtEl>
                                        <p:attrNameLst>
                                          <p:attrName>ppt_w</p:attrName>
                                        </p:attrNameLst>
                                      </p:cBhvr>
                                      <p:tavLst>
                                        <p:tav tm="0">
                                          <p:val>
                                            <p:strVal val="4/3*#ppt_w"/>
                                          </p:val>
                                        </p:tav>
                                        <p:tav tm="100000">
                                          <p:val>
                                            <p:strVal val="#ppt_w"/>
                                          </p:val>
                                        </p:tav>
                                      </p:tavLst>
                                    </p:anim>
                                    <p:anim calcmode="lin" valueType="num">
                                      <p:cBhvr>
                                        <p:cTn id="140" dur="500" fill="hold"/>
                                        <p:tgtEl>
                                          <p:spTgt spid="40"/>
                                        </p:tgtEl>
                                        <p:attrNameLst>
                                          <p:attrName>ppt_h</p:attrName>
                                        </p:attrNameLst>
                                      </p:cBhvr>
                                      <p:tavLst>
                                        <p:tav tm="0">
                                          <p:val>
                                            <p:strVal val="4/3*#ppt_h"/>
                                          </p:val>
                                        </p:tav>
                                        <p:tav tm="100000">
                                          <p:val>
                                            <p:strVal val="#ppt_h"/>
                                          </p:val>
                                        </p:tav>
                                      </p:tavLst>
                                    </p:anim>
                                  </p:childTnLst>
                                </p:cTn>
                              </p:par>
                              <p:par>
                                <p:cTn id="141" presetID="23" presetClass="entr" presetSubtype="288" fill="hold" grpId="0" nodeType="withEffect">
                                  <p:stCondLst>
                                    <p:cond delay="0"/>
                                  </p:stCondLst>
                                  <p:childTnLst>
                                    <p:set>
                                      <p:cBhvr>
                                        <p:cTn id="142" dur="1" fill="hold">
                                          <p:stCondLst>
                                            <p:cond delay="0"/>
                                          </p:stCondLst>
                                        </p:cTn>
                                        <p:tgtEl>
                                          <p:spTgt spid="42"/>
                                        </p:tgtEl>
                                        <p:attrNameLst>
                                          <p:attrName>style.visibility</p:attrName>
                                        </p:attrNameLst>
                                      </p:cBhvr>
                                      <p:to>
                                        <p:strVal val="visible"/>
                                      </p:to>
                                    </p:set>
                                    <p:anim calcmode="lin" valueType="num">
                                      <p:cBhvr>
                                        <p:cTn id="143" dur="500" fill="hold"/>
                                        <p:tgtEl>
                                          <p:spTgt spid="42"/>
                                        </p:tgtEl>
                                        <p:attrNameLst>
                                          <p:attrName>ppt_w</p:attrName>
                                        </p:attrNameLst>
                                      </p:cBhvr>
                                      <p:tavLst>
                                        <p:tav tm="0">
                                          <p:val>
                                            <p:strVal val="4/3*#ppt_w"/>
                                          </p:val>
                                        </p:tav>
                                        <p:tav tm="100000">
                                          <p:val>
                                            <p:strVal val="#ppt_w"/>
                                          </p:val>
                                        </p:tav>
                                      </p:tavLst>
                                    </p:anim>
                                    <p:anim calcmode="lin" valueType="num">
                                      <p:cBhvr>
                                        <p:cTn id="144" dur="500" fill="hold"/>
                                        <p:tgtEl>
                                          <p:spTgt spid="42"/>
                                        </p:tgtEl>
                                        <p:attrNameLst>
                                          <p:attrName>ppt_h</p:attrName>
                                        </p:attrNameLst>
                                      </p:cBhvr>
                                      <p:tavLst>
                                        <p:tav tm="0">
                                          <p:val>
                                            <p:strVal val="4/3*#ppt_h"/>
                                          </p:val>
                                        </p:tav>
                                        <p:tav tm="100000">
                                          <p:val>
                                            <p:strVal val="#ppt_h"/>
                                          </p:val>
                                        </p:tav>
                                      </p:tavLst>
                                    </p:anim>
                                  </p:childTnLst>
                                </p:cTn>
                              </p:par>
                              <p:par>
                                <p:cTn id="145" presetID="23" presetClass="entr" presetSubtype="288" fill="hold" grpId="0" nodeType="withEffect">
                                  <p:stCondLst>
                                    <p:cond delay="0"/>
                                  </p:stCondLst>
                                  <p:childTnLst>
                                    <p:set>
                                      <p:cBhvr>
                                        <p:cTn id="146" dur="1" fill="hold">
                                          <p:stCondLst>
                                            <p:cond delay="0"/>
                                          </p:stCondLst>
                                        </p:cTn>
                                        <p:tgtEl>
                                          <p:spTgt spid="43"/>
                                        </p:tgtEl>
                                        <p:attrNameLst>
                                          <p:attrName>style.visibility</p:attrName>
                                        </p:attrNameLst>
                                      </p:cBhvr>
                                      <p:to>
                                        <p:strVal val="visible"/>
                                      </p:to>
                                    </p:set>
                                    <p:anim calcmode="lin" valueType="num">
                                      <p:cBhvr>
                                        <p:cTn id="147" dur="500" fill="hold"/>
                                        <p:tgtEl>
                                          <p:spTgt spid="43"/>
                                        </p:tgtEl>
                                        <p:attrNameLst>
                                          <p:attrName>ppt_w</p:attrName>
                                        </p:attrNameLst>
                                      </p:cBhvr>
                                      <p:tavLst>
                                        <p:tav tm="0">
                                          <p:val>
                                            <p:strVal val="4/3*#ppt_w"/>
                                          </p:val>
                                        </p:tav>
                                        <p:tav tm="100000">
                                          <p:val>
                                            <p:strVal val="#ppt_w"/>
                                          </p:val>
                                        </p:tav>
                                      </p:tavLst>
                                    </p:anim>
                                    <p:anim calcmode="lin" valueType="num">
                                      <p:cBhvr>
                                        <p:cTn id="148" dur="500" fill="hold"/>
                                        <p:tgtEl>
                                          <p:spTgt spid="43"/>
                                        </p:tgtEl>
                                        <p:attrNameLst>
                                          <p:attrName>ppt_h</p:attrName>
                                        </p:attrNameLst>
                                      </p:cBhvr>
                                      <p:tavLst>
                                        <p:tav tm="0">
                                          <p:val>
                                            <p:strVal val="4/3*#ppt_h"/>
                                          </p:val>
                                        </p:tav>
                                        <p:tav tm="100000">
                                          <p:val>
                                            <p:strVal val="#ppt_h"/>
                                          </p:val>
                                        </p:tav>
                                      </p:tavLst>
                                    </p:anim>
                                  </p:childTnLst>
                                </p:cTn>
                              </p:par>
                              <p:par>
                                <p:cTn id="149" presetID="23" presetClass="entr" presetSubtype="288" fill="hold" grpId="0" nodeType="withEffect">
                                  <p:stCondLst>
                                    <p:cond delay="0"/>
                                  </p:stCondLst>
                                  <p:childTnLst>
                                    <p:set>
                                      <p:cBhvr>
                                        <p:cTn id="150" dur="1" fill="hold">
                                          <p:stCondLst>
                                            <p:cond delay="0"/>
                                          </p:stCondLst>
                                        </p:cTn>
                                        <p:tgtEl>
                                          <p:spTgt spid="44"/>
                                        </p:tgtEl>
                                        <p:attrNameLst>
                                          <p:attrName>style.visibility</p:attrName>
                                        </p:attrNameLst>
                                      </p:cBhvr>
                                      <p:to>
                                        <p:strVal val="visible"/>
                                      </p:to>
                                    </p:set>
                                    <p:anim calcmode="lin" valueType="num">
                                      <p:cBhvr>
                                        <p:cTn id="151" dur="500" fill="hold"/>
                                        <p:tgtEl>
                                          <p:spTgt spid="44"/>
                                        </p:tgtEl>
                                        <p:attrNameLst>
                                          <p:attrName>ppt_w</p:attrName>
                                        </p:attrNameLst>
                                      </p:cBhvr>
                                      <p:tavLst>
                                        <p:tav tm="0">
                                          <p:val>
                                            <p:strVal val="4/3*#ppt_w"/>
                                          </p:val>
                                        </p:tav>
                                        <p:tav tm="100000">
                                          <p:val>
                                            <p:strVal val="#ppt_w"/>
                                          </p:val>
                                        </p:tav>
                                      </p:tavLst>
                                    </p:anim>
                                    <p:anim calcmode="lin" valueType="num">
                                      <p:cBhvr>
                                        <p:cTn id="152" dur="500" fill="hold"/>
                                        <p:tgtEl>
                                          <p:spTgt spid="44"/>
                                        </p:tgtEl>
                                        <p:attrNameLst>
                                          <p:attrName>ppt_h</p:attrName>
                                        </p:attrNameLst>
                                      </p:cBhvr>
                                      <p:tavLst>
                                        <p:tav tm="0">
                                          <p:val>
                                            <p:strVal val="4/3*#ppt_h"/>
                                          </p:val>
                                        </p:tav>
                                        <p:tav tm="100000">
                                          <p:val>
                                            <p:strVal val="#ppt_h"/>
                                          </p:val>
                                        </p:tav>
                                      </p:tavLst>
                                    </p:anim>
                                  </p:childTnLst>
                                </p:cTn>
                              </p:par>
                              <p:par>
                                <p:cTn id="153" presetID="23" presetClass="entr" presetSubtype="288" fill="hold" grpId="0" nodeType="withEffect">
                                  <p:stCondLst>
                                    <p:cond delay="0"/>
                                  </p:stCondLst>
                                  <p:childTnLst>
                                    <p:set>
                                      <p:cBhvr>
                                        <p:cTn id="154" dur="1" fill="hold">
                                          <p:stCondLst>
                                            <p:cond delay="0"/>
                                          </p:stCondLst>
                                        </p:cTn>
                                        <p:tgtEl>
                                          <p:spTgt spid="45"/>
                                        </p:tgtEl>
                                        <p:attrNameLst>
                                          <p:attrName>style.visibility</p:attrName>
                                        </p:attrNameLst>
                                      </p:cBhvr>
                                      <p:to>
                                        <p:strVal val="visible"/>
                                      </p:to>
                                    </p:set>
                                    <p:anim calcmode="lin" valueType="num">
                                      <p:cBhvr>
                                        <p:cTn id="155" dur="500" fill="hold"/>
                                        <p:tgtEl>
                                          <p:spTgt spid="45"/>
                                        </p:tgtEl>
                                        <p:attrNameLst>
                                          <p:attrName>ppt_w</p:attrName>
                                        </p:attrNameLst>
                                      </p:cBhvr>
                                      <p:tavLst>
                                        <p:tav tm="0">
                                          <p:val>
                                            <p:strVal val="4/3*#ppt_w"/>
                                          </p:val>
                                        </p:tav>
                                        <p:tav tm="100000">
                                          <p:val>
                                            <p:strVal val="#ppt_w"/>
                                          </p:val>
                                        </p:tav>
                                      </p:tavLst>
                                    </p:anim>
                                    <p:anim calcmode="lin" valueType="num">
                                      <p:cBhvr>
                                        <p:cTn id="156" dur="500" fill="hold"/>
                                        <p:tgtEl>
                                          <p:spTgt spid="45"/>
                                        </p:tgtEl>
                                        <p:attrNameLst>
                                          <p:attrName>ppt_h</p:attrName>
                                        </p:attrNameLst>
                                      </p:cBhvr>
                                      <p:tavLst>
                                        <p:tav tm="0">
                                          <p:val>
                                            <p:strVal val="4/3*#ppt_h"/>
                                          </p:val>
                                        </p:tav>
                                        <p:tav tm="100000">
                                          <p:val>
                                            <p:strVal val="#ppt_h"/>
                                          </p:val>
                                        </p:tav>
                                      </p:tavLst>
                                    </p:anim>
                                  </p:childTnLst>
                                </p:cTn>
                              </p:par>
                              <p:par>
                                <p:cTn id="157" presetID="23" presetClass="entr" presetSubtype="288" fill="hold" grpId="0" nodeType="withEffect">
                                  <p:stCondLst>
                                    <p:cond delay="0"/>
                                  </p:stCondLst>
                                  <p:childTnLst>
                                    <p:set>
                                      <p:cBhvr>
                                        <p:cTn id="158" dur="1" fill="hold">
                                          <p:stCondLst>
                                            <p:cond delay="0"/>
                                          </p:stCondLst>
                                        </p:cTn>
                                        <p:tgtEl>
                                          <p:spTgt spid="46"/>
                                        </p:tgtEl>
                                        <p:attrNameLst>
                                          <p:attrName>style.visibility</p:attrName>
                                        </p:attrNameLst>
                                      </p:cBhvr>
                                      <p:to>
                                        <p:strVal val="visible"/>
                                      </p:to>
                                    </p:set>
                                    <p:anim calcmode="lin" valueType="num">
                                      <p:cBhvr>
                                        <p:cTn id="159" dur="500" fill="hold"/>
                                        <p:tgtEl>
                                          <p:spTgt spid="46"/>
                                        </p:tgtEl>
                                        <p:attrNameLst>
                                          <p:attrName>ppt_w</p:attrName>
                                        </p:attrNameLst>
                                      </p:cBhvr>
                                      <p:tavLst>
                                        <p:tav tm="0">
                                          <p:val>
                                            <p:strVal val="4/3*#ppt_w"/>
                                          </p:val>
                                        </p:tav>
                                        <p:tav tm="100000">
                                          <p:val>
                                            <p:strVal val="#ppt_w"/>
                                          </p:val>
                                        </p:tav>
                                      </p:tavLst>
                                    </p:anim>
                                    <p:anim calcmode="lin" valueType="num">
                                      <p:cBhvr>
                                        <p:cTn id="160" dur="500" fill="hold"/>
                                        <p:tgtEl>
                                          <p:spTgt spid="46"/>
                                        </p:tgtEl>
                                        <p:attrNameLst>
                                          <p:attrName>ppt_h</p:attrName>
                                        </p:attrNameLst>
                                      </p:cBhvr>
                                      <p:tavLst>
                                        <p:tav tm="0">
                                          <p:val>
                                            <p:strVal val="4/3*#ppt_h"/>
                                          </p:val>
                                        </p:tav>
                                        <p:tav tm="100000">
                                          <p:val>
                                            <p:strVal val="#ppt_h"/>
                                          </p:val>
                                        </p:tav>
                                      </p:tavLst>
                                    </p:anim>
                                  </p:childTnLst>
                                </p:cTn>
                              </p:par>
                              <p:par>
                                <p:cTn id="161" presetID="23" presetClass="entr" presetSubtype="288" fill="hold" grpId="0" nodeType="withEffect">
                                  <p:stCondLst>
                                    <p:cond delay="0"/>
                                  </p:stCondLst>
                                  <p:childTnLst>
                                    <p:set>
                                      <p:cBhvr>
                                        <p:cTn id="162" dur="1" fill="hold">
                                          <p:stCondLst>
                                            <p:cond delay="0"/>
                                          </p:stCondLst>
                                        </p:cTn>
                                        <p:tgtEl>
                                          <p:spTgt spid="47"/>
                                        </p:tgtEl>
                                        <p:attrNameLst>
                                          <p:attrName>style.visibility</p:attrName>
                                        </p:attrNameLst>
                                      </p:cBhvr>
                                      <p:to>
                                        <p:strVal val="visible"/>
                                      </p:to>
                                    </p:set>
                                    <p:anim calcmode="lin" valueType="num">
                                      <p:cBhvr>
                                        <p:cTn id="163" dur="500" fill="hold"/>
                                        <p:tgtEl>
                                          <p:spTgt spid="47"/>
                                        </p:tgtEl>
                                        <p:attrNameLst>
                                          <p:attrName>ppt_w</p:attrName>
                                        </p:attrNameLst>
                                      </p:cBhvr>
                                      <p:tavLst>
                                        <p:tav tm="0">
                                          <p:val>
                                            <p:strVal val="4/3*#ppt_w"/>
                                          </p:val>
                                        </p:tav>
                                        <p:tav tm="100000">
                                          <p:val>
                                            <p:strVal val="#ppt_w"/>
                                          </p:val>
                                        </p:tav>
                                      </p:tavLst>
                                    </p:anim>
                                    <p:anim calcmode="lin" valueType="num">
                                      <p:cBhvr>
                                        <p:cTn id="164" dur="500" fill="hold"/>
                                        <p:tgtEl>
                                          <p:spTgt spid="4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40" grpId="0" animBg="1"/>
      <p:bldP spid="42" grpId="0" animBg="1"/>
      <p:bldP spid="43" grpId="0" animBg="1"/>
      <p:bldP spid="44" grpId="0" animBg="1"/>
      <p:bldP spid="45" grpId="0" animBg="1"/>
      <p:bldP spid="46" grpId="0" animBg="1"/>
      <p:bldP spid="47" grpId="0" animBg="1"/>
      <p:bldP spid="1089"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A6447E-B76F-21A5-3EDD-6E35248282EB}"/>
              </a:ext>
            </a:extLst>
          </p:cNvPr>
          <p:cNvSpPr/>
          <p:nvPr/>
        </p:nvSpPr>
        <p:spPr>
          <a:xfrm>
            <a:off x="819149" y="2148838"/>
            <a:ext cx="3657600" cy="3657600"/>
          </a:xfrm>
          <a:prstGeom prst="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2C227242-AD64-28AC-3E78-5B4C403BA9CD}"/>
              </a:ext>
            </a:extLst>
          </p:cNvPr>
          <p:cNvSpPr/>
          <p:nvPr/>
        </p:nvSpPr>
        <p:spPr>
          <a:xfrm>
            <a:off x="968828" y="2324823"/>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EF9B29D6-9D70-2777-B701-859DEACF7BDB}"/>
              </a:ext>
            </a:extLst>
          </p:cNvPr>
          <p:cNvSpPr/>
          <p:nvPr/>
        </p:nvSpPr>
        <p:spPr>
          <a:xfrm>
            <a:off x="-3060388" y="2324823"/>
            <a:ext cx="457200" cy="457200"/>
          </a:xfrm>
          <a:prstGeom prst="flowChartConnector">
            <a:avLst/>
          </a:prstGeom>
          <a:solidFill>
            <a:schemeClr val="tx1">
              <a:lumMod val="50000"/>
              <a:lumOff val="50000"/>
            </a:schemeClr>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C54CA3FE-D852-126C-2C50-0D14CDD57FCD}"/>
              </a:ext>
            </a:extLst>
          </p:cNvPr>
          <p:cNvSpPr/>
          <p:nvPr/>
        </p:nvSpPr>
        <p:spPr>
          <a:xfrm>
            <a:off x="2129244" y="2324823"/>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FA0995EF-73EE-8B30-6348-DBCDE22FB9A2}"/>
              </a:ext>
            </a:extLst>
          </p:cNvPr>
          <p:cNvSpPr/>
          <p:nvPr/>
        </p:nvSpPr>
        <p:spPr>
          <a:xfrm>
            <a:off x="2709452" y="2342966"/>
            <a:ext cx="457200" cy="457200"/>
          </a:xfrm>
          <a:prstGeom prst="flowChartConnector">
            <a:avLst/>
          </a:prstGeom>
          <a:solidFill>
            <a:schemeClr val="accent1">
              <a:lumMod val="60000"/>
              <a:lumOff val="40000"/>
            </a:schemeClr>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E32EF2FA-BF61-07CC-3E7A-04314286BA94}"/>
              </a:ext>
            </a:extLst>
          </p:cNvPr>
          <p:cNvSpPr/>
          <p:nvPr/>
        </p:nvSpPr>
        <p:spPr>
          <a:xfrm>
            <a:off x="-1319764" y="2342966"/>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4641A6AC-A739-C9BF-1971-D789AC5BA734}"/>
              </a:ext>
            </a:extLst>
          </p:cNvPr>
          <p:cNvSpPr/>
          <p:nvPr/>
        </p:nvSpPr>
        <p:spPr>
          <a:xfrm>
            <a:off x="3869869" y="2342966"/>
            <a:ext cx="457200" cy="457200"/>
          </a:xfrm>
          <a:prstGeom prst="flowChartConnector">
            <a:avLst/>
          </a:prstGeom>
          <a:solidFill>
            <a:schemeClr val="accent3">
              <a:lumMod val="60000"/>
              <a:lumOff val="40000"/>
            </a:schemeClr>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3589627E-6689-7D23-4E03-E7A5457703A4}"/>
              </a:ext>
            </a:extLst>
          </p:cNvPr>
          <p:cNvSpPr/>
          <p:nvPr/>
        </p:nvSpPr>
        <p:spPr>
          <a:xfrm>
            <a:off x="-3697139" y="5155109"/>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260F3382-29EC-355B-8937-4B2887D88287}"/>
              </a:ext>
            </a:extLst>
          </p:cNvPr>
          <p:cNvSpPr/>
          <p:nvPr/>
        </p:nvSpPr>
        <p:spPr>
          <a:xfrm>
            <a:off x="-3116931" y="5155109"/>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44A10B5F-D286-6F0D-C0D4-6ED92C37A1EE}"/>
              </a:ext>
            </a:extLst>
          </p:cNvPr>
          <p:cNvSpPr/>
          <p:nvPr/>
        </p:nvSpPr>
        <p:spPr>
          <a:xfrm>
            <a:off x="2129244" y="5155109"/>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F36AD17E-07DA-7D99-AA99-33120392D997}"/>
              </a:ext>
            </a:extLst>
          </p:cNvPr>
          <p:cNvSpPr/>
          <p:nvPr/>
        </p:nvSpPr>
        <p:spPr>
          <a:xfrm>
            <a:off x="2709452" y="5173252"/>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8905DDC7-F63F-76AF-144F-B85161C31E7D}"/>
              </a:ext>
            </a:extLst>
          </p:cNvPr>
          <p:cNvSpPr/>
          <p:nvPr/>
        </p:nvSpPr>
        <p:spPr>
          <a:xfrm>
            <a:off x="3289660" y="5173252"/>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AD970793-E6BA-155F-BD86-114BCD9EEE8B}"/>
              </a:ext>
            </a:extLst>
          </p:cNvPr>
          <p:cNvSpPr/>
          <p:nvPr/>
        </p:nvSpPr>
        <p:spPr>
          <a:xfrm>
            <a:off x="3869869" y="5173252"/>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E1BAFDDB-6B19-1477-11B8-7008AFFB783E}"/>
              </a:ext>
            </a:extLst>
          </p:cNvPr>
          <p:cNvSpPr/>
          <p:nvPr/>
        </p:nvSpPr>
        <p:spPr>
          <a:xfrm>
            <a:off x="968828" y="2890880"/>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98CB4BFE-AFD7-27ED-36CE-77C92BFD8A5F}"/>
              </a:ext>
            </a:extLst>
          </p:cNvPr>
          <p:cNvSpPr/>
          <p:nvPr/>
        </p:nvSpPr>
        <p:spPr>
          <a:xfrm>
            <a:off x="-3081882" y="2890880"/>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FF8A394B-0DEE-9042-5DC9-DAF13C458906}"/>
              </a:ext>
            </a:extLst>
          </p:cNvPr>
          <p:cNvSpPr/>
          <p:nvPr/>
        </p:nvSpPr>
        <p:spPr>
          <a:xfrm>
            <a:off x="2129244" y="2890880"/>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D658079D-310D-7BE1-F919-1BE4AF7640A8}"/>
              </a:ext>
            </a:extLst>
          </p:cNvPr>
          <p:cNvSpPr/>
          <p:nvPr/>
        </p:nvSpPr>
        <p:spPr>
          <a:xfrm>
            <a:off x="-1940175" y="2909023"/>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0908A882-DDC4-CC42-5D85-101362621658}"/>
              </a:ext>
            </a:extLst>
          </p:cNvPr>
          <p:cNvSpPr/>
          <p:nvPr/>
        </p:nvSpPr>
        <p:spPr>
          <a:xfrm>
            <a:off x="-1359967" y="2909023"/>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FD244E73-467F-5A4F-7D3B-D071FD061574}"/>
              </a:ext>
            </a:extLst>
          </p:cNvPr>
          <p:cNvSpPr/>
          <p:nvPr/>
        </p:nvSpPr>
        <p:spPr>
          <a:xfrm>
            <a:off x="-779758" y="2909023"/>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53772687-2822-F46E-2181-546E6E6B1667}"/>
              </a:ext>
            </a:extLst>
          </p:cNvPr>
          <p:cNvSpPr/>
          <p:nvPr/>
        </p:nvSpPr>
        <p:spPr>
          <a:xfrm>
            <a:off x="-3697139" y="3456937"/>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F0F0A4F5-51BB-ED69-3A36-64BFC068C117}"/>
              </a:ext>
            </a:extLst>
          </p:cNvPr>
          <p:cNvSpPr/>
          <p:nvPr/>
        </p:nvSpPr>
        <p:spPr>
          <a:xfrm>
            <a:off x="-3116931" y="3456937"/>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67D3D438-3B8E-79F6-4862-8C16E9836C3A}"/>
              </a:ext>
            </a:extLst>
          </p:cNvPr>
          <p:cNvSpPr/>
          <p:nvPr/>
        </p:nvSpPr>
        <p:spPr>
          <a:xfrm>
            <a:off x="2129244" y="3456937"/>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ABC5E8A9-354C-722D-3EB8-43E03755F030}"/>
              </a:ext>
            </a:extLst>
          </p:cNvPr>
          <p:cNvSpPr/>
          <p:nvPr/>
        </p:nvSpPr>
        <p:spPr>
          <a:xfrm>
            <a:off x="2709452" y="3475080"/>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5FDEC5A6-E3A1-DAE4-9B68-2D75AE78888F}"/>
              </a:ext>
            </a:extLst>
          </p:cNvPr>
          <p:cNvSpPr/>
          <p:nvPr/>
        </p:nvSpPr>
        <p:spPr>
          <a:xfrm>
            <a:off x="3289660" y="3475080"/>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21ABB3BE-6A38-518C-AB02-7F145ABDCB2A}"/>
              </a:ext>
            </a:extLst>
          </p:cNvPr>
          <p:cNvSpPr/>
          <p:nvPr/>
        </p:nvSpPr>
        <p:spPr>
          <a:xfrm>
            <a:off x="3869869" y="3475080"/>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B378A8FD-DD25-CF00-93F8-F340203447EA}"/>
              </a:ext>
            </a:extLst>
          </p:cNvPr>
          <p:cNvSpPr/>
          <p:nvPr/>
        </p:nvSpPr>
        <p:spPr>
          <a:xfrm>
            <a:off x="968828" y="4022994"/>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61891BDA-B3A3-BEB5-B815-51BC8F1824E6}"/>
              </a:ext>
            </a:extLst>
          </p:cNvPr>
          <p:cNvSpPr/>
          <p:nvPr/>
        </p:nvSpPr>
        <p:spPr>
          <a:xfrm>
            <a:off x="-3116931" y="4022994"/>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439424B3-25A8-EDBF-7D94-93681DDC3296}"/>
              </a:ext>
            </a:extLst>
          </p:cNvPr>
          <p:cNvSpPr/>
          <p:nvPr/>
        </p:nvSpPr>
        <p:spPr>
          <a:xfrm>
            <a:off x="-2536723" y="4022994"/>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5AD3847F-2419-618A-F38D-C2F632B4B5B1}"/>
              </a:ext>
            </a:extLst>
          </p:cNvPr>
          <p:cNvSpPr/>
          <p:nvPr/>
        </p:nvSpPr>
        <p:spPr>
          <a:xfrm>
            <a:off x="-1956515" y="4041137"/>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DB417101-61BE-4F14-197B-870ACCD635BB}"/>
              </a:ext>
            </a:extLst>
          </p:cNvPr>
          <p:cNvSpPr/>
          <p:nvPr/>
        </p:nvSpPr>
        <p:spPr>
          <a:xfrm>
            <a:off x="3289660" y="4041137"/>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D10F0445-545A-EEFF-FBE6-59495B4C7080}"/>
              </a:ext>
            </a:extLst>
          </p:cNvPr>
          <p:cNvSpPr/>
          <p:nvPr/>
        </p:nvSpPr>
        <p:spPr>
          <a:xfrm>
            <a:off x="3869869" y="4041137"/>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3EC73D2D-3517-F621-7E7B-A0BBA5BF3263}"/>
              </a:ext>
            </a:extLst>
          </p:cNvPr>
          <p:cNvSpPr/>
          <p:nvPr/>
        </p:nvSpPr>
        <p:spPr>
          <a:xfrm>
            <a:off x="968828" y="4589051"/>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A06F1593-7D36-2964-95C0-BD1BF7B2DB7C}"/>
              </a:ext>
            </a:extLst>
          </p:cNvPr>
          <p:cNvSpPr/>
          <p:nvPr/>
        </p:nvSpPr>
        <p:spPr>
          <a:xfrm>
            <a:off x="1549036" y="4589051"/>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8DB1828F-19D8-29E1-1FA9-73F4A29BBD0D}"/>
              </a:ext>
            </a:extLst>
          </p:cNvPr>
          <p:cNvSpPr/>
          <p:nvPr/>
        </p:nvSpPr>
        <p:spPr>
          <a:xfrm>
            <a:off x="-2536723" y="4589051"/>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5B74B9CC-89C5-B220-039D-D3A9119BC11A}"/>
              </a:ext>
            </a:extLst>
          </p:cNvPr>
          <p:cNvSpPr/>
          <p:nvPr/>
        </p:nvSpPr>
        <p:spPr>
          <a:xfrm>
            <a:off x="2709452" y="4607194"/>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157DE205-6DBE-48AD-4628-4C2155323FAF}"/>
              </a:ext>
            </a:extLst>
          </p:cNvPr>
          <p:cNvSpPr/>
          <p:nvPr/>
        </p:nvSpPr>
        <p:spPr>
          <a:xfrm>
            <a:off x="3289660" y="4607194"/>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1E7FB072-74FA-B720-9628-7C6F10149F4C}"/>
              </a:ext>
            </a:extLst>
          </p:cNvPr>
          <p:cNvSpPr/>
          <p:nvPr/>
        </p:nvSpPr>
        <p:spPr>
          <a:xfrm>
            <a:off x="-761050" y="4607194"/>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Rectangle 1084">
            <a:extLst>
              <a:ext uri="{FF2B5EF4-FFF2-40B4-BE49-F238E27FC236}">
                <a16:creationId xmlns:a16="http://schemas.microsoft.com/office/drawing/2014/main" id="{CD72A925-62F8-8BAB-25AE-2132D06BD0A3}"/>
              </a:ext>
            </a:extLst>
          </p:cNvPr>
          <p:cNvSpPr/>
          <p:nvPr/>
        </p:nvSpPr>
        <p:spPr>
          <a:xfrm>
            <a:off x="4817610" y="1491148"/>
            <a:ext cx="3657600" cy="1280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800" dirty="0">
                <a:solidFill>
                  <a:schemeClr val="tx1">
                    <a:alpha val="0"/>
                  </a:schemeClr>
                </a:solidFill>
                <a:latin typeface="Tw Cen MT" panose="020B0602020104020603" pitchFamily="34" charset="0"/>
              </a:rPr>
              <a:t>Industries require an array of skill set to operate.</a:t>
            </a:r>
          </a:p>
        </p:txBody>
      </p:sp>
      <p:sp>
        <p:nvSpPr>
          <p:cNvPr id="1089" name="TextBox 1088">
            <a:extLst>
              <a:ext uri="{FF2B5EF4-FFF2-40B4-BE49-F238E27FC236}">
                <a16:creationId xmlns:a16="http://schemas.microsoft.com/office/drawing/2014/main" id="{07C968F1-01FD-A4EF-2E4B-C3425FE1D237}"/>
              </a:ext>
            </a:extLst>
          </p:cNvPr>
          <p:cNvSpPr txBox="1"/>
          <p:nvPr/>
        </p:nvSpPr>
        <p:spPr>
          <a:xfrm>
            <a:off x="819149" y="3373677"/>
            <a:ext cx="3657600" cy="1207923"/>
          </a:xfrm>
          <a:prstGeom prst="rect">
            <a:avLst/>
          </a:prstGeom>
          <a:noFill/>
        </p:spPr>
        <p:txBody>
          <a:bodyPr wrap="square" rtlCol="0">
            <a:noAutofit/>
          </a:bodyPr>
          <a:lstStyle/>
          <a:p>
            <a:pPr algn="ctr"/>
            <a:r>
              <a:rPr lang="en-US" sz="3600" b="1" dirty="0">
                <a:solidFill>
                  <a:schemeClr val="tx1">
                    <a:alpha val="10000"/>
                  </a:schemeClr>
                </a:solidFill>
                <a:latin typeface="Tw Cen MT" panose="020B0602020104020603" pitchFamily="34" charset="0"/>
              </a:rPr>
              <a:t>Array of Skill-set</a:t>
            </a:r>
          </a:p>
        </p:txBody>
      </p:sp>
      <p:pic>
        <p:nvPicPr>
          <p:cNvPr id="1090" name="Picture 2" descr="Gif Animation | Business process management, Free vector illustration,  Illustration">
            <a:extLst>
              <a:ext uri="{FF2B5EF4-FFF2-40B4-BE49-F238E27FC236}">
                <a16:creationId xmlns:a16="http://schemas.microsoft.com/office/drawing/2014/main" id="{5AF227BB-4465-E161-1A43-CAA734FCB51D}"/>
              </a:ext>
            </a:extLst>
          </p:cNvPr>
          <p:cNvPicPr>
            <a:picLocks noChangeAspect="1" noChangeArrowheads="1"/>
          </p:cNvPicPr>
          <p:nvPr/>
        </p:nvPicPr>
        <p:blipFill>
          <a:blip r:embed="rId2">
            <a:alphaModFix amt="27000"/>
            <a:extLst>
              <a:ext uri="{28A0092B-C50C-407E-A947-70E740481C1C}">
                <a14:useLocalDpi xmlns:a14="http://schemas.microsoft.com/office/drawing/2010/main" val="0"/>
              </a:ext>
            </a:extLst>
          </a:blip>
          <a:srcRect/>
          <a:stretch>
            <a:fillRect/>
          </a:stretch>
        </p:blipFill>
        <p:spPr bwMode="auto">
          <a:xfrm>
            <a:off x="8208296" y="4041137"/>
            <a:ext cx="4579654" cy="29197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2D6DF02-FE85-E1A8-C6D4-2894A81C0EB8}"/>
              </a:ext>
            </a:extLst>
          </p:cNvPr>
          <p:cNvSpPr/>
          <p:nvPr/>
        </p:nvSpPr>
        <p:spPr>
          <a:xfrm>
            <a:off x="4817610" y="2095500"/>
            <a:ext cx="4655959" cy="371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800" dirty="0">
                <a:solidFill>
                  <a:schemeClr val="tx1"/>
                </a:solidFill>
                <a:latin typeface="Tw Cen MT" panose="020B0602020104020603" pitchFamily="34" charset="0"/>
              </a:rPr>
              <a:t>But often they face hardship in procuring the human resources with the required skills.</a:t>
            </a:r>
          </a:p>
        </p:txBody>
      </p:sp>
      <p:grpSp>
        <p:nvGrpSpPr>
          <p:cNvPr id="4" name="Group 3">
            <a:extLst>
              <a:ext uri="{FF2B5EF4-FFF2-40B4-BE49-F238E27FC236}">
                <a16:creationId xmlns:a16="http://schemas.microsoft.com/office/drawing/2014/main" id="{52905A9D-8A67-16B5-BEB9-8ADCC48C5CBC}"/>
              </a:ext>
            </a:extLst>
          </p:cNvPr>
          <p:cNvGrpSpPr/>
          <p:nvPr/>
        </p:nvGrpSpPr>
        <p:grpSpPr>
          <a:xfrm>
            <a:off x="-3651343" y="2314575"/>
            <a:ext cx="3358241" cy="3305629"/>
            <a:chOff x="977807" y="2314575"/>
            <a:chExt cx="3358241" cy="3305629"/>
          </a:xfrm>
        </p:grpSpPr>
        <p:sp>
          <p:nvSpPr>
            <p:cNvPr id="18" name="Flowchart: Connector 17">
              <a:extLst>
                <a:ext uri="{FF2B5EF4-FFF2-40B4-BE49-F238E27FC236}">
                  <a16:creationId xmlns:a16="http://schemas.microsoft.com/office/drawing/2014/main" id="{3FEAF270-489A-4E92-271C-1F1DD1978071}"/>
                </a:ext>
              </a:extLst>
            </p:cNvPr>
            <p:cNvSpPr/>
            <p:nvPr/>
          </p:nvSpPr>
          <p:spPr>
            <a:xfrm>
              <a:off x="977807" y="2314575"/>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CF3F256B-588E-8EA4-9227-CF2CDE0A3470}"/>
                </a:ext>
              </a:extLst>
            </p:cNvPr>
            <p:cNvSpPr/>
            <p:nvPr/>
          </p:nvSpPr>
          <p:spPr>
            <a:xfrm>
              <a:off x="2138223" y="2314575"/>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2EDF7FD9-E540-91BC-643C-0ECAA54E6C15}"/>
                </a:ext>
              </a:extLst>
            </p:cNvPr>
            <p:cNvSpPr/>
            <p:nvPr/>
          </p:nvSpPr>
          <p:spPr>
            <a:xfrm>
              <a:off x="2718431" y="2332718"/>
              <a:ext cx="457200" cy="457200"/>
            </a:xfrm>
            <a:prstGeom prst="flowChartConnector">
              <a:avLst/>
            </a:prstGeom>
            <a:solidFill>
              <a:schemeClr val="accent1">
                <a:lumMod val="60000"/>
                <a:lumOff val="40000"/>
              </a:schemeClr>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B3FE0773-053C-E020-F1AD-597ACC55E44E}"/>
                </a:ext>
              </a:extLst>
            </p:cNvPr>
            <p:cNvSpPr/>
            <p:nvPr/>
          </p:nvSpPr>
          <p:spPr>
            <a:xfrm>
              <a:off x="3878848" y="2332718"/>
              <a:ext cx="457200" cy="457200"/>
            </a:xfrm>
            <a:prstGeom prst="flowChartConnector">
              <a:avLst/>
            </a:prstGeom>
            <a:solidFill>
              <a:schemeClr val="accent3">
                <a:lumMod val="60000"/>
                <a:lumOff val="40000"/>
              </a:schemeClr>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381B8096-FF35-4947-457F-C25B9139C2F9}"/>
                </a:ext>
              </a:extLst>
            </p:cNvPr>
            <p:cNvSpPr/>
            <p:nvPr/>
          </p:nvSpPr>
          <p:spPr>
            <a:xfrm>
              <a:off x="2138223" y="5144861"/>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B280F09C-5773-0B99-949A-B5B6B4C4FB63}"/>
                </a:ext>
              </a:extLst>
            </p:cNvPr>
            <p:cNvSpPr/>
            <p:nvPr/>
          </p:nvSpPr>
          <p:spPr>
            <a:xfrm>
              <a:off x="2718431" y="5163004"/>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14C2595A-557A-095D-A61B-62736F693947}"/>
                </a:ext>
              </a:extLst>
            </p:cNvPr>
            <p:cNvSpPr/>
            <p:nvPr/>
          </p:nvSpPr>
          <p:spPr>
            <a:xfrm>
              <a:off x="3298639" y="5163004"/>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0590908A-7332-C1B6-A5A5-B355FF380FA1}"/>
                </a:ext>
              </a:extLst>
            </p:cNvPr>
            <p:cNvSpPr/>
            <p:nvPr/>
          </p:nvSpPr>
          <p:spPr>
            <a:xfrm>
              <a:off x="3878848" y="5163004"/>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34CE79A-B55B-B796-C4EA-4234E6DD3C33}"/>
                </a:ext>
              </a:extLst>
            </p:cNvPr>
            <p:cNvSpPr/>
            <p:nvPr/>
          </p:nvSpPr>
          <p:spPr>
            <a:xfrm>
              <a:off x="977807" y="2880632"/>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253F0809-F766-60D4-B389-BC38EA090FC4}"/>
                </a:ext>
              </a:extLst>
            </p:cNvPr>
            <p:cNvSpPr/>
            <p:nvPr/>
          </p:nvSpPr>
          <p:spPr>
            <a:xfrm>
              <a:off x="2138223" y="2880632"/>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96734DB8-72FB-BAE0-631A-9ACE5CAE9AE2}"/>
                </a:ext>
              </a:extLst>
            </p:cNvPr>
            <p:cNvSpPr/>
            <p:nvPr/>
          </p:nvSpPr>
          <p:spPr>
            <a:xfrm>
              <a:off x="2138223" y="3446689"/>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E7F3AD0C-14C9-98DB-DF16-99FEA06139FE}"/>
                </a:ext>
              </a:extLst>
            </p:cNvPr>
            <p:cNvSpPr/>
            <p:nvPr/>
          </p:nvSpPr>
          <p:spPr>
            <a:xfrm>
              <a:off x="2718431" y="3464832"/>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921888F0-B03B-A1C8-102B-3AC09603F633}"/>
                </a:ext>
              </a:extLst>
            </p:cNvPr>
            <p:cNvSpPr/>
            <p:nvPr/>
          </p:nvSpPr>
          <p:spPr>
            <a:xfrm>
              <a:off x="3298639" y="3464832"/>
              <a:ext cx="457200" cy="457200"/>
            </a:xfrm>
            <a:prstGeom prst="flowChartConnector">
              <a:avLst/>
            </a:prstGeom>
            <a:solidFill>
              <a:srgbClr val="8BA2CF"/>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DC4AB5CD-F4E6-F135-6C89-545203D890D4}"/>
                </a:ext>
              </a:extLst>
            </p:cNvPr>
            <p:cNvSpPr/>
            <p:nvPr/>
          </p:nvSpPr>
          <p:spPr>
            <a:xfrm>
              <a:off x="3878848" y="3464832"/>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69F3E5CA-550C-F175-DE68-4121F75FA473}"/>
                </a:ext>
              </a:extLst>
            </p:cNvPr>
            <p:cNvSpPr/>
            <p:nvPr/>
          </p:nvSpPr>
          <p:spPr>
            <a:xfrm>
              <a:off x="977807" y="4012746"/>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C4F16955-CB6B-3BFB-6764-5FEAD8258674}"/>
                </a:ext>
              </a:extLst>
            </p:cNvPr>
            <p:cNvSpPr/>
            <p:nvPr/>
          </p:nvSpPr>
          <p:spPr>
            <a:xfrm>
              <a:off x="3298639" y="4030889"/>
              <a:ext cx="457200" cy="457200"/>
            </a:xfrm>
            <a:prstGeom prst="flowChartConnector">
              <a:avLst/>
            </a:prstGeom>
            <a:solidFill>
              <a:srgbClr val="B0A68B"/>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009F6B89-92B5-A9D3-E453-1553405B0D67}"/>
                </a:ext>
              </a:extLst>
            </p:cNvPr>
            <p:cNvSpPr/>
            <p:nvPr/>
          </p:nvSpPr>
          <p:spPr>
            <a:xfrm>
              <a:off x="3878848" y="4030889"/>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5237EEB7-3D12-95D7-4322-F4586381B58D}"/>
                </a:ext>
              </a:extLst>
            </p:cNvPr>
            <p:cNvSpPr/>
            <p:nvPr/>
          </p:nvSpPr>
          <p:spPr>
            <a:xfrm>
              <a:off x="977807" y="4578803"/>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9DA87E1D-D407-AE6B-BAF9-BB5EEFC1A2DE}"/>
                </a:ext>
              </a:extLst>
            </p:cNvPr>
            <p:cNvSpPr/>
            <p:nvPr/>
          </p:nvSpPr>
          <p:spPr>
            <a:xfrm>
              <a:off x="1558015" y="4578803"/>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7D20BBFF-1F90-5458-1AD2-F46D18E0CAE7}"/>
                </a:ext>
              </a:extLst>
            </p:cNvPr>
            <p:cNvSpPr/>
            <p:nvPr/>
          </p:nvSpPr>
          <p:spPr>
            <a:xfrm>
              <a:off x="2718431" y="4596946"/>
              <a:ext cx="457200" cy="457200"/>
            </a:xfrm>
            <a:prstGeom prst="flowChartConnector">
              <a:avLst/>
            </a:prstGeom>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C9B5D11A-ADC1-A732-9FB2-FD83B73FC75F}"/>
                </a:ext>
              </a:extLst>
            </p:cNvPr>
            <p:cNvSpPr/>
            <p:nvPr/>
          </p:nvSpPr>
          <p:spPr>
            <a:xfrm>
              <a:off x="3298639" y="4596946"/>
              <a:ext cx="457200" cy="457200"/>
            </a:xfrm>
            <a:prstGeom prst="flowChartConnector">
              <a:avLst/>
            </a:prstGeom>
            <a:solidFill>
              <a:srgbClr val="585858"/>
            </a:solidFill>
            <a:ln>
              <a:noFill/>
            </a:ln>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6" name="Freeform: Shape 1025">
            <a:extLst>
              <a:ext uri="{FF2B5EF4-FFF2-40B4-BE49-F238E27FC236}">
                <a16:creationId xmlns:a16="http://schemas.microsoft.com/office/drawing/2014/main" id="{87D82672-8342-256A-E5A8-C6E51E3D2FEE}"/>
              </a:ext>
            </a:extLst>
          </p:cNvPr>
          <p:cNvSpPr/>
          <p:nvPr/>
        </p:nvSpPr>
        <p:spPr>
          <a:xfrm>
            <a:off x="0" y="533400"/>
            <a:ext cx="3869868" cy="857250"/>
          </a:xfrm>
          <a:custGeom>
            <a:avLst/>
            <a:gdLst>
              <a:gd name="connsiteX0" fmla="*/ 0 w 3869868"/>
              <a:gd name="connsiteY0" fmla="*/ 0 h 857250"/>
              <a:gd name="connsiteX1" fmla="*/ 3869868 w 3869868"/>
              <a:gd name="connsiteY1" fmla="*/ 0 h 857250"/>
              <a:gd name="connsiteX2" fmla="*/ 3503154 w 3869868"/>
              <a:gd name="connsiteY2" fmla="*/ 857250 h 857250"/>
              <a:gd name="connsiteX3" fmla="*/ 0 w 3869868"/>
              <a:gd name="connsiteY3" fmla="*/ 857250 h 857250"/>
            </a:gdLst>
            <a:ahLst/>
            <a:cxnLst>
              <a:cxn ang="0">
                <a:pos x="connsiteX0" y="connsiteY0"/>
              </a:cxn>
              <a:cxn ang="0">
                <a:pos x="connsiteX1" y="connsiteY1"/>
              </a:cxn>
              <a:cxn ang="0">
                <a:pos x="connsiteX2" y="connsiteY2"/>
              </a:cxn>
              <a:cxn ang="0">
                <a:pos x="connsiteX3" y="connsiteY3"/>
              </a:cxn>
            </a:cxnLst>
            <a:rect l="l" t="t" r="r" b="b"/>
            <a:pathLst>
              <a:path w="3869868" h="857250">
                <a:moveTo>
                  <a:pt x="0" y="0"/>
                </a:moveTo>
                <a:lnTo>
                  <a:pt x="3869868" y="0"/>
                </a:lnTo>
                <a:lnTo>
                  <a:pt x="3503154" y="857250"/>
                </a:lnTo>
                <a:lnTo>
                  <a:pt x="0" y="85725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7" name="Title 1">
            <a:extLst>
              <a:ext uri="{FF2B5EF4-FFF2-40B4-BE49-F238E27FC236}">
                <a16:creationId xmlns:a16="http://schemas.microsoft.com/office/drawing/2014/main" id="{E64B4C28-C6FC-2FDC-8F21-2B25C4E15818}"/>
              </a:ext>
            </a:extLst>
          </p:cNvPr>
          <p:cNvSpPr>
            <a:spLocks noGrp="1"/>
          </p:cNvSpPr>
          <p:nvPr>
            <p:ph type="title"/>
          </p:nvPr>
        </p:nvSpPr>
        <p:spPr>
          <a:xfrm>
            <a:off x="838200" y="307975"/>
            <a:ext cx="10515600" cy="1325563"/>
          </a:xfrm>
        </p:spPr>
        <p:txBody>
          <a:bodyPr>
            <a:normAutofit/>
          </a:bodyPr>
          <a:lstStyle/>
          <a:p>
            <a:r>
              <a:rPr lang="en-US" sz="3600" dirty="0">
                <a:solidFill>
                  <a:schemeClr val="bg1"/>
                </a:solidFill>
                <a:latin typeface="Tw Cen MT Condensed Extra Bold" panose="020B0803020202020204" pitchFamily="34" charset="0"/>
              </a:rPr>
              <a:t>The Desire</a:t>
            </a:r>
          </a:p>
        </p:txBody>
      </p:sp>
      <p:sp>
        <p:nvSpPr>
          <p:cNvPr id="1028" name="Parallelogram 1027">
            <a:extLst>
              <a:ext uri="{FF2B5EF4-FFF2-40B4-BE49-F238E27FC236}">
                <a16:creationId xmlns:a16="http://schemas.microsoft.com/office/drawing/2014/main" id="{AEE211A4-B890-ECA3-9EBA-DB299D00D758}"/>
              </a:ext>
            </a:extLst>
          </p:cNvPr>
          <p:cNvSpPr/>
          <p:nvPr/>
        </p:nvSpPr>
        <p:spPr>
          <a:xfrm>
            <a:off x="3556360" y="533400"/>
            <a:ext cx="4360817" cy="857250"/>
          </a:xfrm>
          <a:prstGeom prst="parallelogram">
            <a:avLst>
              <a:gd name="adj" fmla="val 4277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Parallelogram 1029">
            <a:extLst>
              <a:ext uri="{FF2B5EF4-FFF2-40B4-BE49-F238E27FC236}">
                <a16:creationId xmlns:a16="http://schemas.microsoft.com/office/drawing/2014/main" id="{52B10F12-435E-1C57-E70C-819A2F54470E}"/>
              </a:ext>
            </a:extLst>
          </p:cNvPr>
          <p:cNvSpPr/>
          <p:nvPr/>
        </p:nvSpPr>
        <p:spPr>
          <a:xfrm>
            <a:off x="3657938" y="520148"/>
            <a:ext cx="4360817" cy="971000"/>
          </a:xfrm>
          <a:prstGeom prst="parallelogram">
            <a:avLst>
              <a:gd name="adj" fmla="val 42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F7E3D91-6215-C453-C863-9F8073EF4EC0}"/>
              </a:ext>
            </a:extLst>
          </p:cNvPr>
          <p:cNvSpPr/>
          <p:nvPr/>
        </p:nvSpPr>
        <p:spPr>
          <a:xfrm>
            <a:off x="10991176"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AE39A65-DD40-AFDE-40A6-2DDAE450F934}"/>
              </a:ext>
            </a:extLst>
          </p:cNvPr>
          <p:cNvSpPr>
            <a:spLocks noGrp="1"/>
          </p:cNvSpPr>
          <p:nvPr>
            <p:ph type="sldNum" sz="quarter" idx="12"/>
          </p:nvPr>
        </p:nvSpPr>
        <p:spPr/>
        <p:txBody>
          <a:bodyPr/>
          <a:lstStyle/>
          <a:p>
            <a:fld id="{C2223FB6-B7B4-4F43-A1C3-4360E3B5A8F1}" type="slidenum">
              <a:rPr lang="en-US" smtClean="0"/>
              <a:t>4</a:t>
            </a:fld>
            <a:endParaRPr lang="en-US"/>
          </a:p>
        </p:txBody>
      </p:sp>
      <p:sp>
        <p:nvSpPr>
          <p:cNvPr id="1024" name="Footer Placeholder 1023">
            <a:extLst>
              <a:ext uri="{FF2B5EF4-FFF2-40B4-BE49-F238E27FC236}">
                <a16:creationId xmlns:a16="http://schemas.microsoft.com/office/drawing/2014/main" id="{A236AB12-E896-4C13-9BDA-C6E1E75053FB}"/>
              </a:ext>
            </a:extLst>
          </p:cNvPr>
          <p:cNvSpPr>
            <a:spLocks noGrp="1"/>
          </p:cNvSpPr>
          <p:nvPr>
            <p:ph type="ftr" sz="quarter" idx="11"/>
          </p:nvPr>
        </p:nvSpPr>
        <p:spPr/>
        <p:txBody>
          <a:bodyPr/>
          <a:lstStyle/>
          <a:p>
            <a:r>
              <a:rPr lang="en-US"/>
              <a:t>2023 © Copyright LPU Online</a:t>
            </a:r>
          </a:p>
        </p:txBody>
      </p:sp>
    </p:spTree>
    <p:extLst>
      <p:ext uri="{BB962C8B-B14F-4D97-AF65-F5344CB8AC3E}">
        <p14:creationId xmlns:p14="http://schemas.microsoft.com/office/powerpoint/2010/main" val="4246663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62000"/>
          </a:schemeClr>
        </a:solidFill>
        <a:effectLst/>
      </p:bgPr>
    </p:bg>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F1EC8915-ABBA-640D-67BE-2FF484509594}"/>
              </a:ext>
            </a:extLst>
          </p:cNvPr>
          <p:cNvPicPr>
            <a:picLocks noChangeAspect="1"/>
          </p:cNvPicPr>
          <p:nvPr/>
        </p:nvPicPr>
        <p:blipFill>
          <a:blip r:embed="rId2"/>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4217C7C5-6A13-E6AA-C7BB-8E530BF22941}"/>
              </a:ext>
            </a:extLst>
          </p:cNvPr>
          <p:cNvSpPr>
            <a:spLocks noGrp="1"/>
          </p:cNvSpPr>
          <p:nvPr>
            <p:ph type="ftr" sz="quarter" idx="11"/>
          </p:nvPr>
        </p:nvSpPr>
        <p:spPr/>
        <p:txBody>
          <a:bodyPr/>
          <a:lstStyle/>
          <a:p>
            <a:r>
              <a:rPr lang="en-US"/>
              <a:t>2023 © Copyright LPU Online</a:t>
            </a:r>
          </a:p>
        </p:txBody>
      </p:sp>
      <p:sp>
        <p:nvSpPr>
          <p:cNvPr id="3" name="Slide Number Placeholder 2">
            <a:extLst>
              <a:ext uri="{FF2B5EF4-FFF2-40B4-BE49-F238E27FC236}">
                <a16:creationId xmlns:a16="http://schemas.microsoft.com/office/drawing/2014/main" id="{2F84F574-DCAE-E6AB-65D4-398AEAC6A907}"/>
              </a:ext>
            </a:extLst>
          </p:cNvPr>
          <p:cNvSpPr>
            <a:spLocks noGrp="1"/>
          </p:cNvSpPr>
          <p:nvPr>
            <p:ph type="sldNum" sz="quarter" idx="12"/>
          </p:nvPr>
        </p:nvSpPr>
        <p:spPr/>
        <p:txBody>
          <a:bodyPr/>
          <a:lstStyle/>
          <a:p>
            <a:fld id="{C2223FB6-B7B4-4F43-A1C3-4360E3B5A8F1}" type="slidenum">
              <a:rPr lang="en-US" smtClean="0"/>
              <a:t>5</a:t>
            </a:fld>
            <a:endParaRPr lang="en-US"/>
          </a:p>
        </p:txBody>
      </p:sp>
      <p:sp>
        <p:nvSpPr>
          <p:cNvPr id="4" name="Rectangle 3">
            <a:extLst>
              <a:ext uri="{FF2B5EF4-FFF2-40B4-BE49-F238E27FC236}">
                <a16:creationId xmlns:a16="http://schemas.microsoft.com/office/drawing/2014/main" id="{3F340B6D-5991-D331-9343-382388EDF4FF}"/>
              </a:ext>
            </a:extLst>
          </p:cNvPr>
          <p:cNvSpPr/>
          <p:nvPr/>
        </p:nvSpPr>
        <p:spPr>
          <a:xfrm>
            <a:off x="0" y="1607263"/>
            <a:ext cx="12192000" cy="4519448"/>
          </a:xfrm>
          <a:prstGeom prst="rect">
            <a:avLst/>
          </a:prstGeom>
          <a:solidFill>
            <a:srgbClr val="002060">
              <a:alpha val="8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5C35766-F764-6B62-56CE-88F43CA4F99A}"/>
              </a:ext>
            </a:extLst>
          </p:cNvPr>
          <p:cNvSpPr txBox="1">
            <a:spLocks/>
          </p:cNvSpPr>
          <p:nvPr/>
        </p:nvSpPr>
        <p:spPr>
          <a:xfrm>
            <a:off x="1113065" y="1508235"/>
            <a:ext cx="9965870" cy="18574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u="sng" dirty="0">
                <a:solidFill>
                  <a:schemeClr val="bg1"/>
                </a:solidFill>
                <a:latin typeface="Tw Cen MT Condensed Extra Bold" panose="020B0803020202020204" pitchFamily="34" charset="0"/>
              </a:rPr>
              <a:t>The Demand</a:t>
            </a:r>
            <a:br>
              <a:rPr lang="en-US" sz="5400" dirty="0">
                <a:solidFill>
                  <a:schemeClr val="bg1"/>
                </a:solidFill>
                <a:latin typeface="Tw Cen MT Condensed Extra Bold" panose="020B0803020202020204" pitchFamily="34" charset="0"/>
              </a:rPr>
            </a:br>
            <a:r>
              <a:rPr lang="en-US" dirty="0">
                <a:solidFill>
                  <a:schemeClr val="bg1"/>
                </a:solidFill>
                <a:latin typeface="Tw Cen MT Condensed Extra Bold" panose="020B0803020202020204" pitchFamily="34" charset="0"/>
              </a:rPr>
              <a:t>Employability Skills Gap </a:t>
            </a:r>
            <a:endParaRPr lang="en-US" sz="5400" dirty="0">
              <a:solidFill>
                <a:schemeClr val="bg1"/>
              </a:solidFill>
              <a:latin typeface="Tw Cen MT Condensed Extra Bold" panose="020B0803020202020204" pitchFamily="34" charset="0"/>
            </a:endParaRPr>
          </a:p>
        </p:txBody>
      </p:sp>
      <p:sp>
        <p:nvSpPr>
          <p:cNvPr id="7" name="TextBox 6">
            <a:extLst>
              <a:ext uri="{FF2B5EF4-FFF2-40B4-BE49-F238E27FC236}">
                <a16:creationId xmlns:a16="http://schemas.microsoft.com/office/drawing/2014/main" id="{24C1C646-9554-7229-D702-75066D5DE505}"/>
              </a:ext>
            </a:extLst>
          </p:cNvPr>
          <p:cNvSpPr txBox="1"/>
          <p:nvPr/>
        </p:nvSpPr>
        <p:spPr>
          <a:xfrm>
            <a:off x="1247232" y="3230195"/>
            <a:ext cx="9965870" cy="2464045"/>
          </a:xfrm>
          <a:prstGeom prst="rect">
            <a:avLst/>
          </a:prstGeom>
        </p:spPr>
        <p:txBody>
          <a:bodyPr vert="horz" lIns="91440" tIns="45720" rIns="91440" bIns="45720" rtlCol="0" anchor="t">
            <a:normAutofit/>
          </a:bodyPr>
          <a:lstStyle/>
          <a:p>
            <a:pPr marL="285750" indent="-228600">
              <a:lnSpc>
                <a:spcPct val="160000"/>
              </a:lnSpc>
              <a:spcAft>
                <a:spcPts val="600"/>
              </a:spcAft>
              <a:buFont typeface="Arial" panose="020B0604020202020204" pitchFamily="34" charset="0"/>
              <a:buChar char="•"/>
            </a:pPr>
            <a:r>
              <a:rPr lang="en-US" sz="2400" dirty="0">
                <a:solidFill>
                  <a:schemeClr val="bg1"/>
                </a:solidFill>
                <a:latin typeface="Tw Cen MT" panose="020B0602020104020603" pitchFamily="34" charset="0"/>
              </a:rPr>
              <a:t>As per the India Skill Report and various independently published articles, there is a significant gap in employability skills among graduates.</a:t>
            </a:r>
          </a:p>
          <a:p>
            <a:pPr marL="285750" indent="-228600">
              <a:lnSpc>
                <a:spcPct val="160000"/>
              </a:lnSpc>
              <a:spcAft>
                <a:spcPts val="600"/>
              </a:spcAft>
              <a:buFont typeface="Arial" panose="020B0604020202020204" pitchFamily="34" charset="0"/>
              <a:buChar char="•"/>
            </a:pPr>
            <a:r>
              <a:rPr lang="en-US" sz="2400" dirty="0">
                <a:solidFill>
                  <a:schemeClr val="bg1"/>
                </a:solidFill>
                <a:latin typeface="Tw Cen MT" panose="020B0602020104020603" pitchFamily="34" charset="0"/>
              </a:rPr>
              <a:t>The research highlights the pressing need for enhancing employability skills to bridge the gap between academic qualifications and industry requirements.</a:t>
            </a:r>
          </a:p>
        </p:txBody>
      </p:sp>
      <p:sp>
        <p:nvSpPr>
          <p:cNvPr id="9" name="Freeform: Shape 8">
            <a:extLst>
              <a:ext uri="{FF2B5EF4-FFF2-40B4-BE49-F238E27FC236}">
                <a16:creationId xmlns:a16="http://schemas.microsoft.com/office/drawing/2014/main" id="{654706C0-1D05-355E-1415-A1AD7A3D29D2}"/>
              </a:ext>
            </a:extLst>
          </p:cNvPr>
          <p:cNvSpPr/>
          <p:nvPr/>
        </p:nvSpPr>
        <p:spPr>
          <a:xfrm>
            <a:off x="-8170611" y="533400"/>
            <a:ext cx="3869868" cy="857250"/>
          </a:xfrm>
          <a:custGeom>
            <a:avLst/>
            <a:gdLst>
              <a:gd name="connsiteX0" fmla="*/ 0 w 3869868"/>
              <a:gd name="connsiteY0" fmla="*/ 0 h 857250"/>
              <a:gd name="connsiteX1" fmla="*/ 3869868 w 3869868"/>
              <a:gd name="connsiteY1" fmla="*/ 0 h 857250"/>
              <a:gd name="connsiteX2" fmla="*/ 3503154 w 3869868"/>
              <a:gd name="connsiteY2" fmla="*/ 857250 h 857250"/>
              <a:gd name="connsiteX3" fmla="*/ 0 w 3869868"/>
              <a:gd name="connsiteY3" fmla="*/ 857250 h 857250"/>
            </a:gdLst>
            <a:ahLst/>
            <a:cxnLst>
              <a:cxn ang="0">
                <a:pos x="connsiteX0" y="connsiteY0"/>
              </a:cxn>
              <a:cxn ang="0">
                <a:pos x="connsiteX1" y="connsiteY1"/>
              </a:cxn>
              <a:cxn ang="0">
                <a:pos x="connsiteX2" y="connsiteY2"/>
              </a:cxn>
              <a:cxn ang="0">
                <a:pos x="connsiteX3" y="connsiteY3"/>
              </a:cxn>
            </a:cxnLst>
            <a:rect l="l" t="t" r="r" b="b"/>
            <a:pathLst>
              <a:path w="3869868" h="857250">
                <a:moveTo>
                  <a:pt x="0" y="0"/>
                </a:moveTo>
                <a:lnTo>
                  <a:pt x="3869868" y="0"/>
                </a:lnTo>
                <a:lnTo>
                  <a:pt x="3503154" y="857250"/>
                </a:lnTo>
                <a:lnTo>
                  <a:pt x="0" y="85725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A05C9590-3184-91EC-E1F2-7228E53AE902}"/>
              </a:ext>
            </a:extLst>
          </p:cNvPr>
          <p:cNvSpPr txBox="1">
            <a:spLocks/>
          </p:cNvSpPr>
          <p:nvPr/>
        </p:nvSpPr>
        <p:spPr>
          <a:xfrm>
            <a:off x="-7332411" y="3079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latin typeface="Tw Cen MT Condensed Extra Bold" panose="020B0803020202020204" pitchFamily="34" charset="0"/>
              </a:rPr>
              <a:t>The Desire</a:t>
            </a:r>
            <a:endParaRPr lang="en-US" sz="3600" dirty="0">
              <a:solidFill>
                <a:schemeClr val="bg1"/>
              </a:solidFill>
              <a:latin typeface="Tw Cen MT Condensed Extra Bold" panose="020B0803020202020204" pitchFamily="34" charset="0"/>
            </a:endParaRPr>
          </a:p>
        </p:txBody>
      </p:sp>
      <p:sp>
        <p:nvSpPr>
          <p:cNvPr id="11" name="Parallelogram 10">
            <a:extLst>
              <a:ext uri="{FF2B5EF4-FFF2-40B4-BE49-F238E27FC236}">
                <a16:creationId xmlns:a16="http://schemas.microsoft.com/office/drawing/2014/main" id="{0DDD793E-DB51-B8AC-53AF-066D74D1C0F7}"/>
              </a:ext>
            </a:extLst>
          </p:cNvPr>
          <p:cNvSpPr/>
          <p:nvPr/>
        </p:nvSpPr>
        <p:spPr>
          <a:xfrm>
            <a:off x="-4614251" y="533400"/>
            <a:ext cx="4360817" cy="857250"/>
          </a:xfrm>
          <a:prstGeom prst="parallelogram">
            <a:avLst>
              <a:gd name="adj" fmla="val 4277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1598DC2B-118F-6F78-15FF-B3134CB76169}"/>
              </a:ext>
            </a:extLst>
          </p:cNvPr>
          <p:cNvSpPr/>
          <p:nvPr/>
        </p:nvSpPr>
        <p:spPr>
          <a:xfrm>
            <a:off x="-4512673" y="520148"/>
            <a:ext cx="4360817" cy="971000"/>
          </a:xfrm>
          <a:prstGeom prst="parallelogram">
            <a:avLst>
              <a:gd name="adj" fmla="val 42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365BAA2-E916-AB84-32D1-DD1B3F58634D}"/>
              </a:ext>
            </a:extLst>
          </p:cNvPr>
          <p:cNvSpPr/>
          <p:nvPr/>
        </p:nvSpPr>
        <p:spPr>
          <a:xfrm flipH="1">
            <a:off x="15713532" y="533400"/>
            <a:ext cx="3869868" cy="857250"/>
          </a:xfrm>
          <a:custGeom>
            <a:avLst/>
            <a:gdLst>
              <a:gd name="connsiteX0" fmla="*/ 0 w 3869868"/>
              <a:gd name="connsiteY0" fmla="*/ 0 h 857250"/>
              <a:gd name="connsiteX1" fmla="*/ 3869868 w 3869868"/>
              <a:gd name="connsiteY1" fmla="*/ 0 h 857250"/>
              <a:gd name="connsiteX2" fmla="*/ 3503154 w 3869868"/>
              <a:gd name="connsiteY2" fmla="*/ 857250 h 857250"/>
              <a:gd name="connsiteX3" fmla="*/ 0 w 3869868"/>
              <a:gd name="connsiteY3" fmla="*/ 857250 h 857250"/>
            </a:gdLst>
            <a:ahLst/>
            <a:cxnLst>
              <a:cxn ang="0">
                <a:pos x="connsiteX0" y="connsiteY0"/>
              </a:cxn>
              <a:cxn ang="0">
                <a:pos x="connsiteX1" y="connsiteY1"/>
              </a:cxn>
              <a:cxn ang="0">
                <a:pos x="connsiteX2" y="connsiteY2"/>
              </a:cxn>
              <a:cxn ang="0">
                <a:pos x="connsiteX3" y="connsiteY3"/>
              </a:cxn>
            </a:cxnLst>
            <a:rect l="l" t="t" r="r" b="b"/>
            <a:pathLst>
              <a:path w="3869868" h="857250">
                <a:moveTo>
                  <a:pt x="0" y="0"/>
                </a:moveTo>
                <a:lnTo>
                  <a:pt x="3869868" y="0"/>
                </a:lnTo>
                <a:lnTo>
                  <a:pt x="3503154" y="857250"/>
                </a:lnTo>
                <a:lnTo>
                  <a:pt x="0" y="85725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76552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C4C3221-E0BB-3708-3C19-6E994EFD406B}"/>
              </a:ext>
            </a:extLst>
          </p:cNvPr>
          <p:cNvSpPr/>
          <p:nvPr/>
        </p:nvSpPr>
        <p:spPr>
          <a:xfrm flipH="1">
            <a:off x="8322132" y="533400"/>
            <a:ext cx="3869868" cy="857250"/>
          </a:xfrm>
          <a:custGeom>
            <a:avLst/>
            <a:gdLst>
              <a:gd name="connsiteX0" fmla="*/ 0 w 3869868"/>
              <a:gd name="connsiteY0" fmla="*/ 0 h 857250"/>
              <a:gd name="connsiteX1" fmla="*/ 3869868 w 3869868"/>
              <a:gd name="connsiteY1" fmla="*/ 0 h 857250"/>
              <a:gd name="connsiteX2" fmla="*/ 3503154 w 3869868"/>
              <a:gd name="connsiteY2" fmla="*/ 857250 h 857250"/>
              <a:gd name="connsiteX3" fmla="*/ 0 w 3869868"/>
              <a:gd name="connsiteY3" fmla="*/ 857250 h 857250"/>
            </a:gdLst>
            <a:ahLst/>
            <a:cxnLst>
              <a:cxn ang="0">
                <a:pos x="connsiteX0" y="connsiteY0"/>
              </a:cxn>
              <a:cxn ang="0">
                <a:pos x="connsiteX1" y="connsiteY1"/>
              </a:cxn>
              <a:cxn ang="0">
                <a:pos x="connsiteX2" y="connsiteY2"/>
              </a:cxn>
              <a:cxn ang="0">
                <a:pos x="connsiteX3" y="connsiteY3"/>
              </a:cxn>
            </a:cxnLst>
            <a:rect l="l" t="t" r="r" b="b"/>
            <a:pathLst>
              <a:path w="3869868" h="857250">
                <a:moveTo>
                  <a:pt x="0" y="0"/>
                </a:moveTo>
                <a:lnTo>
                  <a:pt x="3869868" y="0"/>
                </a:lnTo>
                <a:lnTo>
                  <a:pt x="3503154" y="857250"/>
                </a:lnTo>
                <a:lnTo>
                  <a:pt x="0" y="85725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Parallelogram 4">
            <a:extLst>
              <a:ext uri="{FF2B5EF4-FFF2-40B4-BE49-F238E27FC236}">
                <a16:creationId xmlns:a16="http://schemas.microsoft.com/office/drawing/2014/main" id="{9484BDE7-DB0C-F1DD-9890-896BF0B48E5A}"/>
              </a:ext>
            </a:extLst>
          </p:cNvPr>
          <p:cNvSpPr/>
          <p:nvPr/>
        </p:nvSpPr>
        <p:spPr>
          <a:xfrm flipH="1">
            <a:off x="4268833" y="533400"/>
            <a:ext cx="4360817" cy="857250"/>
          </a:xfrm>
          <a:prstGeom prst="parallelogram">
            <a:avLst>
              <a:gd name="adj" fmla="val 4277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E1BEFEFF-55A7-4FC7-4A59-C965E214DF07}"/>
              </a:ext>
            </a:extLst>
          </p:cNvPr>
          <p:cNvSpPr/>
          <p:nvPr/>
        </p:nvSpPr>
        <p:spPr>
          <a:xfrm flipH="1">
            <a:off x="4135483" y="520148"/>
            <a:ext cx="4360817" cy="971000"/>
          </a:xfrm>
          <a:prstGeom prst="parallelogram">
            <a:avLst>
              <a:gd name="adj" fmla="val 42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8BDF4-991F-B114-B35C-0ECD6E7D01D2}"/>
              </a:ext>
            </a:extLst>
          </p:cNvPr>
          <p:cNvSpPr>
            <a:spLocks noGrp="1"/>
          </p:cNvSpPr>
          <p:nvPr>
            <p:ph type="title"/>
          </p:nvPr>
        </p:nvSpPr>
        <p:spPr>
          <a:xfrm>
            <a:off x="857250" y="307975"/>
            <a:ext cx="10515600" cy="1325563"/>
          </a:xfrm>
        </p:spPr>
        <p:txBody>
          <a:bodyPr>
            <a:normAutofit/>
          </a:bodyPr>
          <a:lstStyle/>
          <a:p>
            <a:pPr algn="r"/>
            <a:r>
              <a:rPr lang="en-US" sz="3600" dirty="0">
                <a:solidFill>
                  <a:schemeClr val="bg1"/>
                </a:solidFill>
                <a:latin typeface="Tw Cen MT Condensed Extra Bold" panose="020B0803020202020204" pitchFamily="34" charset="0"/>
              </a:rPr>
              <a:t>The Delivery</a:t>
            </a:r>
          </a:p>
        </p:txBody>
      </p:sp>
      <p:pic>
        <p:nvPicPr>
          <p:cNvPr id="10" name="Picture 9">
            <a:extLst>
              <a:ext uri="{FF2B5EF4-FFF2-40B4-BE49-F238E27FC236}">
                <a16:creationId xmlns:a16="http://schemas.microsoft.com/office/drawing/2014/main" id="{61A1A1C3-30E0-6219-0D55-CB14FD354FD3}"/>
              </a:ext>
            </a:extLst>
          </p:cNvPr>
          <p:cNvPicPr>
            <a:picLocks noChangeAspect="1"/>
          </p:cNvPicPr>
          <p:nvPr/>
        </p:nvPicPr>
        <p:blipFill>
          <a:blip r:embed="rId2">
            <a:duotone>
              <a:prstClr val="black"/>
              <a:srgbClr val="E65200">
                <a:tint val="45000"/>
                <a:satMod val="400000"/>
              </a:srgbClr>
            </a:duotone>
            <a:extLst>
              <a:ext uri="{BEBA8EAE-BF5A-486C-A8C5-ECC9F3942E4B}">
                <a14:imgProps xmlns:a14="http://schemas.microsoft.com/office/drawing/2010/main">
                  <a14:imgLayer r:embed="rId3">
                    <a14:imgEffect>
                      <a14:artisticPhotocopy trans="8000" detail="0"/>
                    </a14:imgEffect>
                  </a14:imgLayer>
                </a14:imgProps>
              </a:ext>
            </a:extLst>
          </a:blip>
          <a:stretch>
            <a:fillRect/>
          </a:stretch>
        </p:blipFill>
        <p:spPr>
          <a:xfrm>
            <a:off x="410567" y="1442513"/>
            <a:ext cx="1110834" cy="1110834"/>
          </a:xfrm>
          <a:prstGeom prst="rect">
            <a:avLst/>
          </a:prstGeom>
        </p:spPr>
      </p:pic>
      <p:grpSp>
        <p:nvGrpSpPr>
          <p:cNvPr id="11" name="Group 10">
            <a:extLst>
              <a:ext uri="{FF2B5EF4-FFF2-40B4-BE49-F238E27FC236}">
                <a16:creationId xmlns:a16="http://schemas.microsoft.com/office/drawing/2014/main" id="{48F3E02B-4A38-0888-2C04-1E17E3B2FB63}"/>
              </a:ext>
            </a:extLst>
          </p:cNvPr>
          <p:cNvGrpSpPr/>
          <p:nvPr/>
        </p:nvGrpSpPr>
        <p:grpSpPr>
          <a:xfrm>
            <a:off x="1606956" y="1368126"/>
            <a:ext cx="6356651" cy="1466313"/>
            <a:chOff x="1944144" y="1526033"/>
            <a:chExt cx="5604180" cy="1466313"/>
          </a:xfrm>
        </p:grpSpPr>
        <p:sp>
          <p:nvSpPr>
            <p:cNvPr id="12" name="TextBox 11">
              <a:extLst>
                <a:ext uri="{FF2B5EF4-FFF2-40B4-BE49-F238E27FC236}">
                  <a16:creationId xmlns:a16="http://schemas.microsoft.com/office/drawing/2014/main" id="{7DBB0C01-FD2A-064F-8865-E3E55BCBE931}"/>
                </a:ext>
              </a:extLst>
            </p:cNvPr>
            <p:cNvSpPr txBox="1"/>
            <p:nvPr/>
          </p:nvSpPr>
          <p:spPr>
            <a:xfrm>
              <a:off x="1949859" y="1526033"/>
              <a:ext cx="1981200" cy="400110"/>
            </a:xfrm>
            <a:prstGeom prst="rect">
              <a:avLst/>
            </a:prstGeom>
            <a:noFill/>
          </p:spPr>
          <p:txBody>
            <a:bodyPr wrap="square" rtlCol="0">
              <a:spAutoFit/>
            </a:bodyPr>
            <a:lstStyle>
              <a:defPPr>
                <a:defRPr lang="en-US"/>
              </a:defPPr>
              <a:lvl1pPr>
                <a:defRPr sz="3600">
                  <a:solidFill>
                    <a:srgbClr val="FBFFFC"/>
                  </a:solidFill>
                  <a:effectLst>
                    <a:outerShdw blurRad="38100" dist="38100" dir="2700000" algn="tl">
                      <a:srgbClr val="000000">
                        <a:alpha val="43137"/>
                      </a:srgbClr>
                    </a:outerShdw>
                  </a:effectLst>
                  <a:latin typeface="Bahnschrift SemiBold" panose="020B0502040204020203" pitchFamily="34" charset="0"/>
                </a:defRPr>
              </a:lvl1pPr>
            </a:lstStyle>
            <a:p>
              <a:r>
                <a:rPr lang="en-US" sz="2000" dirty="0">
                  <a:solidFill>
                    <a:schemeClr val="tx1"/>
                  </a:solidFill>
                  <a:latin typeface="Tw Cen MT" panose="020B0602020104020603" pitchFamily="34" charset="0"/>
                </a:rPr>
                <a:t>Who we are</a:t>
              </a:r>
            </a:p>
          </p:txBody>
        </p:sp>
        <p:sp>
          <p:nvSpPr>
            <p:cNvPr id="13" name="TextBox 12">
              <a:extLst>
                <a:ext uri="{FF2B5EF4-FFF2-40B4-BE49-F238E27FC236}">
                  <a16:creationId xmlns:a16="http://schemas.microsoft.com/office/drawing/2014/main" id="{568B0294-AA40-ED76-364D-E04B7461A2AF}"/>
                </a:ext>
              </a:extLst>
            </p:cNvPr>
            <p:cNvSpPr txBox="1"/>
            <p:nvPr/>
          </p:nvSpPr>
          <p:spPr>
            <a:xfrm>
              <a:off x="1944144" y="1915128"/>
              <a:ext cx="5604180" cy="1077218"/>
            </a:xfrm>
            <a:prstGeom prst="rect">
              <a:avLst/>
            </a:prstGeom>
            <a:noFill/>
          </p:spPr>
          <p:txBody>
            <a:bodyPr wrap="square">
              <a:spAutoFit/>
            </a:bodyPr>
            <a:lstStyle/>
            <a:p>
              <a:pPr algn="just"/>
              <a:r>
                <a:rPr lang="en-US" sz="1600" dirty="0">
                  <a:latin typeface="Tw Cen MT" panose="020B0602020104020603" pitchFamily="34" charset="0"/>
                </a:rPr>
                <a:t>Lovely Professional University (LPU) was established in 2005 and is recognized by the University Grants Commission (UGC). We offer higher education programs in Conventional, Distance, and Online modes.</a:t>
              </a:r>
            </a:p>
          </p:txBody>
        </p:sp>
      </p:grpSp>
      <p:pic>
        <p:nvPicPr>
          <p:cNvPr id="14" name="Picture 13">
            <a:extLst>
              <a:ext uri="{FF2B5EF4-FFF2-40B4-BE49-F238E27FC236}">
                <a16:creationId xmlns:a16="http://schemas.microsoft.com/office/drawing/2014/main" id="{C782F9B0-EB00-252E-6F7F-534E0049394D}"/>
              </a:ext>
            </a:extLst>
          </p:cNvPr>
          <p:cNvPicPr>
            <a:picLocks noChangeAspect="1"/>
          </p:cNvPicPr>
          <p:nvPr/>
        </p:nvPicPr>
        <p:blipFill>
          <a:blip r:embed="rId4">
            <a:duotone>
              <a:prstClr val="black"/>
              <a:srgbClr val="E65200">
                <a:tint val="45000"/>
                <a:satMod val="400000"/>
              </a:srgbClr>
            </a:duotone>
            <a:extLst>
              <a:ext uri="{BEBA8EAE-BF5A-486C-A8C5-ECC9F3942E4B}">
                <a14:imgProps xmlns:a14="http://schemas.microsoft.com/office/drawing/2010/main">
                  <a14:imgLayer r:embed="rId5">
                    <a14:imgEffect>
                      <a14:artisticPhotocopy trans="2000"/>
                    </a14:imgEffect>
                  </a14:imgLayer>
                </a14:imgProps>
              </a:ext>
            </a:extLst>
          </a:blip>
          <a:stretch>
            <a:fillRect/>
          </a:stretch>
        </p:blipFill>
        <p:spPr>
          <a:xfrm>
            <a:off x="417344" y="3190584"/>
            <a:ext cx="1097280" cy="1097280"/>
          </a:xfrm>
          <a:prstGeom prst="rect">
            <a:avLst/>
          </a:prstGeom>
        </p:spPr>
      </p:pic>
      <p:grpSp>
        <p:nvGrpSpPr>
          <p:cNvPr id="15" name="Group 14">
            <a:extLst>
              <a:ext uri="{FF2B5EF4-FFF2-40B4-BE49-F238E27FC236}">
                <a16:creationId xmlns:a16="http://schemas.microsoft.com/office/drawing/2014/main" id="{11A66A5C-4554-6C1F-5DC5-F2693DE890E1}"/>
              </a:ext>
            </a:extLst>
          </p:cNvPr>
          <p:cNvGrpSpPr/>
          <p:nvPr/>
        </p:nvGrpSpPr>
        <p:grpSpPr>
          <a:xfrm>
            <a:off x="1594466" y="2826750"/>
            <a:ext cx="6213936" cy="2211521"/>
            <a:chOff x="1944144" y="3226319"/>
            <a:chExt cx="5549111" cy="2211521"/>
          </a:xfrm>
        </p:grpSpPr>
        <p:sp>
          <p:nvSpPr>
            <p:cNvPr id="16" name="TextBox 15">
              <a:extLst>
                <a:ext uri="{FF2B5EF4-FFF2-40B4-BE49-F238E27FC236}">
                  <a16:creationId xmlns:a16="http://schemas.microsoft.com/office/drawing/2014/main" id="{5DFC86BC-2118-00D4-56B4-2A0B1AF5EBCC}"/>
                </a:ext>
              </a:extLst>
            </p:cNvPr>
            <p:cNvSpPr txBox="1"/>
            <p:nvPr/>
          </p:nvSpPr>
          <p:spPr>
            <a:xfrm>
              <a:off x="1944144" y="3226319"/>
              <a:ext cx="2970755" cy="400110"/>
            </a:xfrm>
            <a:prstGeom prst="rect">
              <a:avLst/>
            </a:prstGeom>
            <a:noFill/>
          </p:spPr>
          <p:txBody>
            <a:bodyPr wrap="square" rtlCol="0">
              <a:spAutoFit/>
            </a:bodyPr>
            <a:lstStyle>
              <a:defPPr>
                <a:defRPr lang="en-US"/>
              </a:defPPr>
              <a:lvl1pPr>
                <a:defRPr sz="3600">
                  <a:solidFill>
                    <a:srgbClr val="FBFFFC"/>
                  </a:solidFill>
                  <a:effectLst>
                    <a:outerShdw blurRad="38100" dist="38100" dir="2700000" algn="tl">
                      <a:srgbClr val="000000">
                        <a:alpha val="43137"/>
                      </a:srgbClr>
                    </a:outerShdw>
                  </a:effectLst>
                  <a:latin typeface="Bahnschrift SemiBold" panose="020B0502040204020203" pitchFamily="34" charset="0"/>
                </a:defRPr>
              </a:lvl1pPr>
            </a:lstStyle>
            <a:p>
              <a:r>
                <a:rPr lang="en-US" sz="2000" dirty="0">
                  <a:solidFill>
                    <a:schemeClr val="tx1"/>
                  </a:solidFill>
                  <a:latin typeface="Tw Cen MT" panose="020B0602020104020603" pitchFamily="34" charset="0"/>
                </a:rPr>
                <a:t>What LPU Online does</a:t>
              </a:r>
            </a:p>
          </p:txBody>
        </p:sp>
        <p:sp>
          <p:nvSpPr>
            <p:cNvPr id="17" name="TextBox 16">
              <a:extLst>
                <a:ext uri="{FF2B5EF4-FFF2-40B4-BE49-F238E27FC236}">
                  <a16:creationId xmlns:a16="http://schemas.microsoft.com/office/drawing/2014/main" id="{4FE2C276-2506-4048-7BB4-E66E075C1534}"/>
                </a:ext>
              </a:extLst>
            </p:cNvPr>
            <p:cNvSpPr txBox="1"/>
            <p:nvPr/>
          </p:nvSpPr>
          <p:spPr>
            <a:xfrm>
              <a:off x="1944144" y="3621958"/>
              <a:ext cx="5549111" cy="1815882"/>
            </a:xfrm>
            <a:prstGeom prst="rect">
              <a:avLst/>
            </a:prstGeom>
            <a:noFill/>
          </p:spPr>
          <p:txBody>
            <a:bodyPr wrap="square">
              <a:spAutoFit/>
            </a:bodyPr>
            <a:lstStyle/>
            <a:p>
              <a:pPr algn="just"/>
              <a:r>
                <a:rPr lang="en-US" sz="1600" dirty="0">
                  <a:latin typeface="Tw Cen MT" panose="020B0602020104020603" pitchFamily="34" charset="0"/>
                </a:rPr>
                <a:t>LPU Online provides UGC Entitled fully Online Degree programs with industry-relevant curriculum through a holistic approach using state-of-the-art online delivery modes, inculcating the desired academic acumen along with contemporary professional and employability skills, catering to the needs of learners who want to upskill along with their other pursuits. </a:t>
              </a:r>
            </a:p>
            <a:p>
              <a:pPr algn="just"/>
              <a:endParaRPr lang="en-US" sz="1600" dirty="0">
                <a:latin typeface="Tw Cen MT" panose="020B0602020104020603" pitchFamily="34" charset="0"/>
              </a:endParaRPr>
            </a:p>
          </p:txBody>
        </p:sp>
      </p:grpSp>
      <p:pic>
        <p:nvPicPr>
          <p:cNvPr id="18" name="Picture 17">
            <a:extLst>
              <a:ext uri="{FF2B5EF4-FFF2-40B4-BE49-F238E27FC236}">
                <a16:creationId xmlns:a16="http://schemas.microsoft.com/office/drawing/2014/main" id="{E1A2F269-60DE-6D3B-D73F-CEA7ACE1B813}"/>
              </a:ext>
            </a:extLst>
          </p:cNvPr>
          <p:cNvPicPr>
            <a:picLocks noChangeAspect="1"/>
          </p:cNvPicPr>
          <p:nvPr/>
        </p:nvPicPr>
        <p:blipFill>
          <a:blip r:embed="rId6">
            <a:duotone>
              <a:prstClr val="black"/>
              <a:srgbClr val="E65200">
                <a:tint val="45000"/>
                <a:satMod val="400000"/>
              </a:srgbClr>
            </a:duotone>
            <a:extLst>
              <a:ext uri="{BEBA8EAE-BF5A-486C-A8C5-ECC9F3942E4B}">
                <a14:imgProps xmlns:a14="http://schemas.microsoft.com/office/drawing/2010/main">
                  <a14:imgLayer r:embed="rId7">
                    <a14:imgEffect>
                      <a14:artisticPhotocopy trans="2000"/>
                    </a14:imgEffect>
                  </a14:imgLayer>
                </a14:imgProps>
              </a:ext>
            </a:extLst>
          </a:blip>
          <a:stretch>
            <a:fillRect/>
          </a:stretch>
        </p:blipFill>
        <p:spPr>
          <a:xfrm>
            <a:off x="371624" y="5177795"/>
            <a:ext cx="1188720" cy="817838"/>
          </a:xfrm>
          <a:prstGeom prst="rect">
            <a:avLst/>
          </a:prstGeom>
        </p:spPr>
      </p:pic>
      <p:grpSp>
        <p:nvGrpSpPr>
          <p:cNvPr id="19" name="Group 18">
            <a:extLst>
              <a:ext uri="{FF2B5EF4-FFF2-40B4-BE49-F238E27FC236}">
                <a16:creationId xmlns:a16="http://schemas.microsoft.com/office/drawing/2014/main" id="{221B83F5-0FCF-4EA6-6245-BBEBA86E9F16}"/>
              </a:ext>
            </a:extLst>
          </p:cNvPr>
          <p:cNvGrpSpPr/>
          <p:nvPr/>
        </p:nvGrpSpPr>
        <p:grpSpPr>
          <a:xfrm>
            <a:off x="1606956" y="4705325"/>
            <a:ext cx="7753014" cy="2160117"/>
            <a:chOff x="1949858" y="4933149"/>
            <a:chExt cx="5658418" cy="2160117"/>
          </a:xfrm>
        </p:grpSpPr>
        <p:sp>
          <p:nvSpPr>
            <p:cNvPr id="20" name="TextBox 19">
              <a:extLst>
                <a:ext uri="{FF2B5EF4-FFF2-40B4-BE49-F238E27FC236}">
                  <a16:creationId xmlns:a16="http://schemas.microsoft.com/office/drawing/2014/main" id="{1E957E37-7F85-B343-BAA3-89AD9D96D497}"/>
                </a:ext>
              </a:extLst>
            </p:cNvPr>
            <p:cNvSpPr txBox="1"/>
            <p:nvPr/>
          </p:nvSpPr>
          <p:spPr>
            <a:xfrm>
              <a:off x="1949858" y="4933149"/>
              <a:ext cx="1955969" cy="400110"/>
            </a:xfrm>
            <a:prstGeom prst="rect">
              <a:avLst/>
            </a:prstGeom>
            <a:noFill/>
          </p:spPr>
          <p:txBody>
            <a:bodyPr wrap="square" rtlCol="0">
              <a:spAutoFit/>
            </a:bodyPr>
            <a:lstStyle>
              <a:defPPr>
                <a:defRPr lang="en-US"/>
              </a:defPPr>
              <a:lvl1pPr>
                <a:defRPr sz="3600">
                  <a:solidFill>
                    <a:srgbClr val="FBFFFC"/>
                  </a:solidFill>
                  <a:effectLst>
                    <a:outerShdw blurRad="38100" dist="38100" dir="2700000" algn="tl">
                      <a:srgbClr val="000000">
                        <a:alpha val="43137"/>
                      </a:srgbClr>
                    </a:outerShdw>
                  </a:effectLst>
                  <a:latin typeface="Bahnschrift SemiBold" panose="020B0502040204020203" pitchFamily="34" charset="0"/>
                </a:defRPr>
              </a:lvl1pPr>
            </a:lstStyle>
            <a:p>
              <a:r>
                <a:rPr lang="en-US" sz="2000" dirty="0">
                  <a:solidFill>
                    <a:schemeClr val="tx1"/>
                  </a:solidFill>
                  <a:latin typeface="Tw Cen MT" panose="020B0602020104020603" pitchFamily="34" charset="0"/>
                </a:rPr>
                <a:t>How we do it</a:t>
              </a:r>
            </a:p>
          </p:txBody>
        </p:sp>
        <p:sp>
          <p:nvSpPr>
            <p:cNvPr id="21" name="TextBox 20">
              <a:extLst>
                <a:ext uri="{FF2B5EF4-FFF2-40B4-BE49-F238E27FC236}">
                  <a16:creationId xmlns:a16="http://schemas.microsoft.com/office/drawing/2014/main" id="{F3C3DAAF-B69A-A66D-5EAF-8670C4E7A89C}"/>
                </a:ext>
              </a:extLst>
            </p:cNvPr>
            <p:cNvSpPr txBox="1"/>
            <p:nvPr/>
          </p:nvSpPr>
          <p:spPr>
            <a:xfrm>
              <a:off x="1949858" y="5277384"/>
              <a:ext cx="5658418" cy="1815882"/>
            </a:xfrm>
            <a:prstGeom prst="rect">
              <a:avLst/>
            </a:prstGeom>
            <a:noFill/>
          </p:spPr>
          <p:txBody>
            <a:bodyPr wrap="square">
              <a:spAutoFit/>
            </a:bodyPr>
            <a:lstStyle/>
            <a:p>
              <a:pPr algn="just"/>
              <a:r>
                <a:rPr lang="en-US" sz="1600" dirty="0">
                  <a:latin typeface="Tw Cen MT" panose="020B0602020104020603" pitchFamily="34" charset="0"/>
                </a:rPr>
                <a:t>We follow a concrete approach for upskilling our students which involves:</a:t>
              </a:r>
            </a:p>
            <a:p>
              <a:pPr marL="171450" indent="-168275" algn="just">
                <a:buFont typeface="+mj-lt"/>
                <a:buAutoNum type="arabicPeriod"/>
              </a:pPr>
              <a:r>
                <a:rPr lang="en-US" sz="1600" dirty="0">
                  <a:latin typeface="Tw Cen MT" panose="020B0602020104020603" pitchFamily="34" charset="0"/>
                </a:rPr>
                <a:t>Industry-oriented curriculum delivered by expert University Faculty</a:t>
              </a:r>
            </a:p>
            <a:p>
              <a:pPr marL="171450" indent="-168275" algn="just">
                <a:buFont typeface="+mj-lt"/>
                <a:buAutoNum type="arabicPeriod"/>
              </a:pPr>
              <a:r>
                <a:rPr lang="en-US" sz="1600" dirty="0">
                  <a:latin typeface="Tw Cen MT" panose="020B0602020104020603" pitchFamily="34" charset="0"/>
                </a:rPr>
                <a:t>Industry insights provided by eminent experts through virtual Masterclasses/ Guest Lectures</a:t>
              </a:r>
            </a:p>
            <a:p>
              <a:pPr marL="171450" indent="-168275" algn="just">
                <a:buFont typeface="+mj-lt"/>
                <a:buAutoNum type="arabicPeriod"/>
              </a:pPr>
              <a:r>
                <a:rPr lang="en-US" sz="1600" dirty="0">
                  <a:latin typeface="Tw Cen MT" panose="020B0602020104020603" pitchFamily="34" charset="0"/>
                </a:rPr>
                <a:t>LIVE Lectures, Recorded Content, Online Quizzes and Assignments </a:t>
              </a:r>
            </a:p>
            <a:p>
              <a:pPr marL="171450" indent="-168275" algn="just">
                <a:buFont typeface="+mj-lt"/>
                <a:buAutoNum type="arabicPeriod"/>
              </a:pPr>
              <a:r>
                <a:rPr lang="en-US" sz="1600" dirty="0">
                  <a:latin typeface="Tw Cen MT" panose="020B0602020104020603" pitchFamily="34" charset="0"/>
                </a:rPr>
                <a:t>Professional Enhancement Program and Placement Support</a:t>
              </a:r>
            </a:p>
            <a:p>
              <a:pPr marL="171450" indent="-168275" algn="just">
                <a:buFont typeface="+mj-lt"/>
                <a:buAutoNum type="arabicPeriod"/>
              </a:pPr>
              <a:r>
                <a:rPr lang="en-US" sz="1600" dirty="0">
                  <a:latin typeface="Tw Cen MT" panose="020B0602020104020603" pitchFamily="34" charset="0"/>
                </a:rPr>
                <a:t>24/7 Support through Learning Management System and Mobile App</a:t>
              </a:r>
            </a:p>
          </p:txBody>
        </p:sp>
      </p:grpSp>
      <p:grpSp>
        <p:nvGrpSpPr>
          <p:cNvPr id="31" name="Group 30">
            <a:extLst>
              <a:ext uri="{FF2B5EF4-FFF2-40B4-BE49-F238E27FC236}">
                <a16:creationId xmlns:a16="http://schemas.microsoft.com/office/drawing/2014/main" id="{11C7E47F-2C5E-B67A-8EA4-5D5EEF7E1512}"/>
              </a:ext>
            </a:extLst>
          </p:cNvPr>
          <p:cNvGrpSpPr/>
          <p:nvPr/>
        </p:nvGrpSpPr>
        <p:grpSpPr>
          <a:xfrm>
            <a:off x="8174610" y="1989701"/>
            <a:ext cx="3568600" cy="3568600"/>
            <a:chOff x="7290979" y="1829310"/>
            <a:chExt cx="4148397" cy="4148397"/>
          </a:xfrm>
        </p:grpSpPr>
        <p:grpSp>
          <p:nvGrpSpPr>
            <p:cNvPr id="22" name="Group 21">
              <a:extLst>
                <a:ext uri="{FF2B5EF4-FFF2-40B4-BE49-F238E27FC236}">
                  <a16:creationId xmlns:a16="http://schemas.microsoft.com/office/drawing/2014/main" id="{25F2849C-8594-F21C-09C8-993D068F75FA}"/>
                </a:ext>
              </a:extLst>
            </p:cNvPr>
            <p:cNvGrpSpPr/>
            <p:nvPr/>
          </p:nvGrpSpPr>
          <p:grpSpPr>
            <a:xfrm>
              <a:off x="7290979" y="1829310"/>
              <a:ext cx="4148397" cy="4148397"/>
              <a:chOff x="6591299" y="850435"/>
              <a:chExt cx="5394960" cy="5394960"/>
            </a:xfrm>
          </p:grpSpPr>
          <p:sp>
            <p:nvSpPr>
              <p:cNvPr id="23" name="Oval 22">
                <a:extLst>
                  <a:ext uri="{FF2B5EF4-FFF2-40B4-BE49-F238E27FC236}">
                    <a16:creationId xmlns:a16="http://schemas.microsoft.com/office/drawing/2014/main" id="{43D4332A-B79A-F365-D6EF-7B1D909A217D}"/>
                  </a:ext>
                </a:extLst>
              </p:cNvPr>
              <p:cNvSpPr/>
              <p:nvPr/>
            </p:nvSpPr>
            <p:spPr>
              <a:xfrm>
                <a:off x="6591299" y="850435"/>
                <a:ext cx="5394960" cy="5394960"/>
              </a:xfrm>
              <a:prstGeom prst="ellipse">
                <a:avLst/>
              </a:prstGeom>
              <a:solidFill>
                <a:schemeClr val="bg1">
                  <a:alpha val="97000"/>
                </a:schemeClr>
              </a:solidFill>
              <a:ln>
                <a:noFill/>
              </a:ln>
              <a:effectLst>
                <a:outerShdw blurRad="114300" dist="38100" dir="8100000" sx="101000" sy="101000" algn="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806E20-00C0-9946-CD21-7B42EA42938D}"/>
                  </a:ext>
                </a:extLst>
              </p:cNvPr>
              <p:cNvSpPr/>
              <p:nvPr/>
            </p:nvSpPr>
            <p:spPr>
              <a:xfrm>
                <a:off x="6774179" y="1033315"/>
                <a:ext cx="5029200" cy="502920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a:extLst>
                <a:ext uri="{FF2B5EF4-FFF2-40B4-BE49-F238E27FC236}">
                  <a16:creationId xmlns:a16="http://schemas.microsoft.com/office/drawing/2014/main" id="{CCBE801F-582D-8BA5-8EB1-06FC981396D9}"/>
                </a:ext>
              </a:extLst>
            </p:cNvPr>
            <p:cNvCxnSpPr>
              <a:stCxn id="24" idx="1"/>
              <a:endCxn id="24" idx="5"/>
            </p:cNvCxnSpPr>
            <p:nvPr/>
          </p:nvCxnSpPr>
          <p:spPr>
            <a:xfrm>
              <a:off x="7997934" y="2536265"/>
              <a:ext cx="2734488" cy="2734488"/>
            </a:xfrm>
            <a:prstGeom prst="line">
              <a:avLst/>
            </a:prstGeom>
            <a:ln w="101600">
              <a:solidFill>
                <a:srgbClr val="F9FAF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7E13053-2379-DA8E-2F7C-3492D2FBFDFA}"/>
                </a:ext>
              </a:extLst>
            </p:cNvPr>
            <p:cNvCxnSpPr>
              <a:stCxn id="24" idx="3"/>
              <a:endCxn id="24" idx="7"/>
            </p:cNvCxnSpPr>
            <p:nvPr/>
          </p:nvCxnSpPr>
          <p:spPr>
            <a:xfrm flipV="1">
              <a:off x="7997934" y="2536265"/>
              <a:ext cx="2734488" cy="2734488"/>
            </a:xfrm>
            <a:prstGeom prst="line">
              <a:avLst/>
            </a:prstGeom>
            <a:ln w="101600">
              <a:solidFill>
                <a:srgbClr val="F9FAF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DED184-F282-32FB-AA84-8B37D25549FE}"/>
                </a:ext>
              </a:extLst>
            </p:cNvPr>
            <p:cNvCxnSpPr>
              <a:cxnSpLocks/>
            </p:cNvCxnSpPr>
            <p:nvPr/>
          </p:nvCxnSpPr>
          <p:spPr>
            <a:xfrm>
              <a:off x="9365178" y="1956286"/>
              <a:ext cx="0" cy="3931920"/>
            </a:xfrm>
            <a:prstGeom prst="line">
              <a:avLst/>
            </a:prstGeom>
            <a:ln w="101600">
              <a:solidFill>
                <a:srgbClr val="F9FAF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DFFF7E-C4C4-5FA8-7B1F-3839F25E4E83}"/>
                </a:ext>
              </a:extLst>
            </p:cNvPr>
            <p:cNvCxnSpPr>
              <a:stCxn id="24" idx="2"/>
              <a:endCxn id="24" idx="6"/>
            </p:cNvCxnSpPr>
            <p:nvPr/>
          </p:nvCxnSpPr>
          <p:spPr>
            <a:xfrm>
              <a:off x="7431603" y="3903509"/>
              <a:ext cx="3867150" cy="0"/>
            </a:xfrm>
            <a:prstGeom prst="line">
              <a:avLst/>
            </a:prstGeom>
            <a:ln w="101600">
              <a:solidFill>
                <a:srgbClr val="F9FAFB"/>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973A69C-6FEE-436F-B2AE-3FC149BDE80F}"/>
                </a:ext>
              </a:extLst>
            </p:cNvPr>
            <p:cNvGrpSpPr/>
            <p:nvPr/>
          </p:nvGrpSpPr>
          <p:grpSpPr>
            <a:xfrm>
              <a:off x="8668930" y="3207261"/>
              <a:ext cx="1392494" cy="1392494"/>
              <a:chOff x="8553490" y="3207262"/>
              <a:chExt cx="1392494" cy="1392494"/>
            </a:xfrm>
          </p:grpSpPr>
          <p:sp>
            <p:nvSpPr>
              <p:cNvPr id="29" name="Oval 28">
                <a:extLst>
                  <a:ext uri="{FF2B5EF4-FFF2-40B4-BE49-F238E27FC236}">
                    <a16:creationId xmlns:a16="http://schemas.microsoft.com/office/drawing/2014/main" id="{25365155-A78D-1F56-5204-B3C9F59D7B6C}"/>
                  </a:ext>
                </a:extLst>
              </p:cNvPr>
              <p:cNvSpPr/>
              <p:nvPr/>
            </p:nvSpPr>
            <p:spPr>
              <a:xfrm>
                <a:off x="8553490" y="3207262"/>
                <a:ext cx="1392494" cy="1392494"/>
              </a:xfrm>
              <a:prstGeom prst="ellipse">
                <a:avLst/>
              </a:prstGeom>
              <a:solidFill>
                <a:srgbClr val="3F3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561D4C80-15EB-0B82-9AE8-9764316EE53C}"/>
                  </a:ext>
                </a:extLst>
              </p:cNvPr>
              <p:cNvPicPr>
                <a:picLocks noChangeAspect="1"/>
              </p:cNvPicPr>
              <p:nvPr/>
            </p:nvPicPr>
            <p:blipFill>
              <a:blip r:embed="rId9">
                <a:extLst>
                  <a:ext uri="{BEBA8EAE-BF5A-486C-A8C5-ECC9F3942E4B}">
                    <a14:imgProps xmlns:a14="http://schemas.microsoft.com/office/drawing/2010/main">
                      <a14:imgLayer r:embed="rId10">
                        <a14:imgEffect>
                          <a14:artisticPhotocopy/>
                        </a14:imgEffect>
                      </a14:imgLayer>
                    </a14:imgProps>
                  </a:ext>
                </a:extLst>
              </a:blip>
              <a:stretch>
                <a:fillRect/>
              </a:stretch>
            </p:blipFill>
            <p:spPr>
              <a:xfrm>
                <a:off x="8736525" y="3390296"/>
                <a:ext cx="1026429" cy="1026429"/>
              </a:xfrm>
              <a:prstGeom prst="rect">
                <a:avLst/>
              </a:prstGeom>
            </p:spPr>
          </p:pic>
        </p:grpSp>
      </p:grpSp>
      <p:pic>
        <p:nvPicPr>
          <p:cNvPr id="34" name="Picture 33">
            <a:extLst>
              <a:ext uri="{FF2B5EF4-FFF2-40B4-BE49-F238E27FC236}">
                <a16:creationId xmlns:a16="http://schemas.microsoft.com/office/drawing/2014/main" id="{29D3AC51-59AB-D3E6-CE71-D290A68C27EB}"/>
              </a:ext>
            </a:extLst>
          </p:cNvPr>
          <p:cNvPicPr>
            <a:picLocks noChangeAspect="1"/>
          </p:cNvPicPr>
          <p:nvPr/>
        </p:nvPicPr>
        <p:blipFill>
          <a:blip r:embed="rId11"/>
          <a:stretch>
            <a:fillRect/>
          </a:stretch>
        </p:blipFill>
        <p:spPr>
          <a:xfrm>
            <a:off x="4667250" y="677576"/>
            <a:ext cx="2857500" cy="742950"/>
          </a:xfrm>
          <a:prstGeom prst="rect">
            <a:avLst/>
          </a:prstGeom>
        </p:spPr>
      </p:pic>
      <p:sp>
        <p:nvSpPr>
          <p:cNvPr id="8" name="Flowchart: Connector 7">
            <a:extLst>
              <a:ext uri="{FF2B5EF4-FFF2-40B4-BE49-F238E27FC236}">
                <a16:creationId xmlns:a16="http://schemas.microsoft.com/office/drawing/2014/main" id="{AD5C35BD-EA10-10E9-7E19-7325B367A2CF}"/>
              </a:ext>
            </a:extLst>
          </p:cNvPr>
          <p:cNvSpPr/>
          <p:nvPr/>
        </p:nvSpPr>
        <p:spPr>
          <a:xfrm>
            <a:off x="10991176"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0FD8C1B4-1C94-3905-5820-E47C9D0F21ED}"/>
              </a:ext>
            </a:extLst>
          </p:cNvPr>
          <p:cNvSpPr>
            <a:spLocks noGrp="1"/>
          </p:cNvSpPr>
          <p:nvPr>
            <p:ph type="sldNum" sz="quarter" idx="12"/>
          </p:nvPr>
        </p:nvSpPr>
        <p:spPr/>
        <p:txBody>
          <a:bodyPr/>
          <a:lstStyle/>
          <a:p>
            <a:fld id="{C2223FB6-B7B4-4F43-A1C3-4360E3B5A8F1}" type="slidenum">
              <a:rPr lang="en-US" smtClean="0"/>
              <a:t>6</a:t>
            </a:fld>
            <a:endParaRPr lang="en-US"/>
          </a:p>
        </p:txBody>
      </p:sp>
      <p:sp>
        <p:nvSpPr>
          <p:cNvPr id="9" name="Footer Placeholder 8">
            <a:extLst>
              <a:ext uri="{FF2B5EF4-FFF2-40B4-BE49-F238E27FC236}">
                <a16:creationId xmlns:a16="http://schemas.microsoft.com/office/drawing/2014/main" id="{0D5FC35C-54D9-00F3-83C7-1440E8052876}"/>
              </a:ext>
            </a:extLst>
          </p:cNvPr>
          <p:cNvSpPr>
            <a:spLocks noGrp="1"/>
          </p:cNvSpPr>
          <p:nvPr>
            <p:ph type="ftr" sz="quarter" idx="11"/>
          </p:nvPr>
        </p:nvSpPr>
        <p:spPr>
          <a:xfrm>
            <a:off x="7686484" y="6468322"/>
            <a:ext cx="4114800" cy="365125"/>
          </a:xfrm>
        </p:spPr>
        <p:txBody>
          <a:bodyPr/>
          <a:lstStyle/>
          <a:p>
            <a:r>
              <a:rPr lang="en-US" dirty="0"/>
              <a:t>2023 © Copyright LPU Online</a:t>
            </a:r>
          </a:p>
        </p:txBody>
      </p:sp>
    </p:spTree>
    <p:extLst>
      <p:ext uri="{BB962C8B-B14F-4D97-AF65-F5344CB8AC3E}">
        <p14:creationId xmlns:p14="http://schemas.microsoft.com/office/powerpoint/2010/main" val="22124593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lowchart: Connector 62">
            <a:extLst>
              <a:ext uri="{FF2B5EF4-FFF2-40B4-BE49-F238E27FC236}">
                <a16:creationId xmlns:a16="http://schemas.microsoft.com/office/drawing/2014/main" id="{84318D3E-1D9D-9B0F-DD12-A254C2B7FD00}"/>
              </a:ext>
            </a:extLst>
          </p:cNvPr>
          <p:cNvSpPr/>
          <p:nvPr/>
        </p:nvSpPr>
        <p:spPr>
          <a:xfrm>
            <a:off x="4152183" y="2402945"/>
            <a:ext cx="3995254" cy="3995254"/>
          </a:xfrm>
          <a:prstGeom prst="flowChartConnector">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869C5-A93D-1781-AE5F-C87AA9CD9A00}"/>
              </a:ext>
            </a:extLst>
          </p:cNvPr>
          <p:cNvSpPr>
            <a:spLocks noGrp="1"/>
          </p:cNvSpPr>
          <p:nvPr>
            <p:ph type="title"/>
          </p:nvPr>
        </p:nvSpPr>
        <p:spPr>
          <a:xfrm>
            <a:off x="222137" y="160320"/>
            <a:ext cx="4550016" cy="1778156"/>
          </a:xfrm>
        </p:spPr>
        <p:txBody>
          <a:bodyPr>
            <a:normAutofit/>
          </a:bodyPr>
          <a:lstStyle/>
          <a:p>
            <a:r>
              <a:rPr lang="en-US" dirty="0">
                <a:latin typeface="Tw Cen MT Condensed Extra Bold" panose="020B0803020202020204" pitchFamily="34" charset="0"/>
              </a:rPr>
              <a:t>Online Degrees</a:t>
            </a:r>
            <a:br>
              <a:rPr lang="en-US" dirty="0">
                <a:latin typeface="Tw Cen MT Condensed Extra Bold" panose="020B0803020202020204" pitchFamily="34" charset="0"/>
              </a:rPr>
            </a:br>
            <a:r>
              <a:rPr lang="en-US" sz="3200" dirty="0">
                <a:solidFill>
                  <a:schemeClr val="bg1">
                    <a:lumMod val="50000"/>
                  </a:schemeClr>
                </a:solidFill>
                <a:latin typeface="Tw Cen MT Condensed Extra Bold" panose="020B0803020202020204" pitchFamily="34" charset="0"/>
              </a:rPr>
              <a:t>A pivotal embarkment</a:t>
            </a:r>
            <a:endParaRPr lang="en-US" dirty="0">
              <a:solidFill>
                <a:schemeClr val="bg1">
                  <a:lumMod val="50000"/>
                </a:schemeClr>
              </a:solidFill>
              <a:latin typeface="Tw Cen MT Condensed Extra Bold" panose="020B0803020202020204" pitchFamily="34" charset="0"/>
            </a:endParaRPr>
          </a:p>
        </p:txBody>
      </p:sp>
      <p:sp>
        <p:nvSpPr>
          <p:cNvPr id="20" name="Circle: Hollow 19">
            <a:extLst>
              <a:ext uri="{FF2B5EF4-FFF2-40B4-BE49-F238E27FC236}">
                <a16:creationId xmlns:a16="http://schemas.microsoft.com/office/drawing/2014/main" id="{768869D3-A0C2-EDC8-6CFA-2243FB476545}"/>
              </a:ext>
            </a:extLst>
          </p:cNvPr>
          <p:cNvSpPr/>
          <p:nvPr/>
        </p:nvSpPr>
        <p:spPr>
          <a:xfrm>
            <a:off x="5000061" y="3406730"/>
            <a:ext cx="2286000" cy="2286000"/>
          </a:xfrm>
          <a:prstGeom prst="donut">
            <a:avLst>
              <a:gd name="adj" fmla="val 9168"/>
            </a:avLst>
          </a:prstGeom>
          <a:gradFill flip="none" rotWithShape="1">
            <a:gsLst>
              <a:gs pos="0">
                <a:schemeClr val="bg1">
                  <a:lumMod val="85000"/>
                </a:schemeClr>
              </a:gs>
              <a:gs pos="100000">
                <a:schemeClr val="bg1">
                  <a:alpha val="0"/>
                </a:schemeClr>
              </a:gs>
            </a:gsLst>
            <a:lin ang="2700000" scaled="1"/>
            <a:tileRect/>
          </a:gra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Freeform: Shape 67">
            <a:extLst>
              <a:ext uri="{FF2B5EF4-FFF2-40B4-BE49-F238E27FC236}">
                <a16:creationId xmlns:a16="http://schemas.microsoft.com/office/drawing/2014/main" id="{6972B23C-C63C-BE67-08D8-BE6227260665}"/>
              </a:ext>
            </a:extLst>
          </p:cNvPr>
          <p:cNvSpPr/>
          <p:nvPr/>
        </p:nvSpPr>
        <p:spPr>
          <a:xfrm>
            <a:off x="3479800" y="3645494"/>
            <a:ext cx="5384800" cy="3431469"/>
          </a:xfrm>
          <a:custGeom>
            <a:avLst/>
            <a:gdLst>
              <a:gd name="connsiteX0" fmla="*/ 0 w 5384800"/>
              <a:gd name="connsiteY0" fmla="*/ 0 h 3137232"/>
              <a:gd name="connsiteX1" fmla="*/ 5384800 w 5384800"/>
              <a:gd name="connsiteY1" fmla="*/ 0 h 3137232"/>
              <a:gd name="connsiteX2" fmla="*/ 5384800 w 5384800"/>
              <a:gd name="connsiteY2" fmla="*/ 3137232 h 3137232"/>
              <a:gd name="connsiteX3" fmla="*/ 0 w 5384800"/>
              <a:gd name="connsiteY3" fmla="*/ 3137232 h 3137232"/>
            </a:gdLst>
            <a:ahLst/>
            <a:cxnLst>
              <a:cxn ang="0">
                <a:pos x="connsiteX0" y="connsiteY0"/>
              </a:cxn>
              <a:cxn ang="0">
                <a:pos x="connsiteX1" y="connsiteY1"/>
              </a:cxn>
              <a:cxn ang="0">
                <a:pos x="connsiteX2" y="connsiteY2"/>
              </a:cxn>
              <a:cxn ang="0">
                <a:pos x="connsiteX3" y="connsiteY3"/>
              </a:cxn>
            </a:cxnLst>
            <a:rect l="l" t="t" r="r" b="b"/>
            <a:pathLst>
              <a:path w="5384800" h="3137232">
                <a:moveTo>
                  <a:pt x="0" y="0"/>
                </a:moveTo>
                <a:lnTo>
                  <a:pt x="5384800" y="0"/>
                </a:lnTo>
                <a:lnTo>
                  <a:pt x="5384800" y="3137232"/>
                </a:lnTo>
                <a:lnTo>
                  <a:pt x="0" y="3137232"/>
                </a:lnTo>
                <a:close/>
              </a:path>
            </a:pathLst>
          </a:custGeom>
          <a:gradFill flip="none" rotWithShape="1">
            <a:gsLst>
              <a:gs pos="86000">
                <a:srgbClr val="FFFFFF">
                  <a:alpha val="7000"/>
                </a:srgbClr>
              </a:gs>
              <a:gs pos="73000">
                <a:srgbClr val="FFFFFF">
                  <a:alpha val="38000"/>
                </a:srgbClr>
              </a:gs>
              <a:gs pos="60000">
                <a:srgbClr val="FFFFFF"/>
              </a:gs>
              <a:gs pos="45000">
                <a:srgbClr val="FFFFFF"/>
              </a:gs>
              <a:gs pos="25000">
                <a:srgbClr val="FFFFFF"/>
              </a:gs>
              <a:gs pos="0">
                <a:schemeClr val="bg1"/>
              </a:gs>
              <a:gs pos="100000">
                <a:schemeClr val="bg1">
                  <a:alpha val="0"/>
                </a:schemeClr>
              </a:gs>
            </a:gsLst>
            <a:lin ang="16200000" scaled="1"/>
            <a:tileRect/>
          </a:gradFill>
          <a:ln>
            <a:noFill/>
          </a:ln>
          <a:effectLst>
            <a:softEdge rad="342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Diamond 22">
            <a:extLst>
              <a:ext uri="{FF2B5EF4-FFF2-40B4-BE49-F238E27FC236}">
                <a16:creationId xmlns:a16="http://schemas.microsoft.com/office/drawing/2014/main" id="{3BBF3F15-B714-6056-D0DA-82057BAAB7C6}"/>
              </a:ext>
            </a:extLst>
          </p:cNvPr>
          <p:cNvSpPr/>
          <p:nvPr/>
        </p:nvSpPr>
        <p:spPr>
          <a:xfrm>
            <a:off x="7219404" y="4757694"/>
            <a:ext cx="91440" cy="88064"/>
          </a:xfrm>
          <a:prstGeom prst="diamond">
            <a:avLst/>
          </a:prstGeom>
          <a:solidFill>
            <a:srgbClr val="068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B0B8F921-D0AD-1939-9978-8434FF2E37F5}"/>
              </a:ext>
            </a:extLst>
          </p:cNvPr>
          <p:cNvSpPr/>
          <p:nvPr/>
        </p:nvSpPr>
        <p:spPr>
          <a:xfrm>
            <a:off x="6145348" y="3364930"/>
            <a:ext cx="91440" cy="88064"/>
          </a:xfrm>
          <a:prstGeom prst="diamond">
            <a:avLst/>
          </a:prstGeom>
          <a:solidFill>
            <a:srgbClr val="5BAD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a:extLst>
              <a:ext uri="{FF2B5EF4-FFF2-40B4-BE49-F238E27FC236}">
                <a16:creationId xmlns:a16="http://schemas.microsoft.com/office/drawing/2014/main" id="{E3B9CA11-08FD-7DAC-1C45-354377D4AD01}"/>
              </a:ext>
            </a:extLst>
          </p:cNvPr>
          <p:cNvSpPr/>
          <p:nvPr/>
        </p:nvSpPr>
        <p:spPr>
          <a:xfrm>
            <a:off x="5082179" y="4015956"/>
            <a:ext cx="91440" cy="88064"/>
          </a:xfrm>
          <a:prstGeom prst="diamond">
            <a:avLst/>
          </a:prstGeom>
          <a:solidFill>
            <a:srgbClr val="088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mond 28">
            <a:extLst>
              <a:ext uri="{FF2B5EF4-FFF2-40B4-BE49-F238E27FC236}">
                <a16:creationId xmlns:a16="http://schemas.microsoft.com/office/drawing/2014/main" id="{A1E063BE-2800-9ABF-7A7A-95B0C2EEBAEE}"/>
              </a:ext>
            </a:extLst>
          </p:cNvPr>
          <p:cNvSpPr/>
          <p:nvPr/>
        </p:nvSpPr>
        <p:spPr>
          <a:xfrm>
            <a:off x="7118711" y="4034209"/>
            <a:ext cx="91440" cy="88064"/>
          </a:xfrm>
          <a:prstGeom prst="diamond">
            <a:avLst/>
          </a:prstGeom>
          <a:solidFill>
            <a:srgbClr val="0667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a:extLst>
              <a:ext uri="{FF2B5EF4-FFF2-40B4-BE49-F238E27FC236}">
                <a16:creationId xmlns:a16="http://schemas.microsoft.com/office/drawing/2014/main" id="{EA72B39D-2B36-8CE8-7874-749B55A7099B}"/>
              </a:ext>
            </a:extLst>
          </p:cNvPr>
          <p:cNvSpPr/>
          <p:nvPr/>
        </p:nvSpPr>
        <p:spPr>
          <a:xfrm>
            <a:off x="4974227" y="4766719"/>
            <a:ext cx="91440" cy="88064"/>
          </a:xfrm>
          <a:prstGeom prst="diamond">
            <a:avLst/>
          </a:prstGeom>
          <a:solidFill>
            <a:srgbClr val="006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A5F64EB-045D-C7AC-E08A-F1C17FA09090}"/>
              </a:ext>
            </a:extLst>
          </p:cNvPr>
          <p:cNvCxnSpPr>
            <a:cxnSpLocks/>
          </p:cNvCxnSpPr>
          <p:nvPr/>
        </p:nvCxnSpPr>
        <p:spPr>
          <a:xfrm>
            <a:off x="4254500" y="4801726"/>
            <a:ext cx="745561" cy="0"/>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D727954-B6F8-D4F7-94BC-50BB5774EDC4}"/>
              </a:ext>
            </a:extLst>
          </p:cNvPr>
          <p:cNvCxnSpPr>
            <a:cxnSpLocks/>
          </p:cNvCxnSpPr>
          <p:nvPr/>
        </p:nvCxnSpPr>
        <p:spPr>
          <a:xfrm flipV="1">
            <a:off x="7203801" y="3457282"/>
            <a:ext cx="1120644" cy="60190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87FDED2-3B1E-87F0-50C4-B3F72B7380DE}"/>
              </a:ext>
            </a:extLst>
          </p:cNvPr>
          <p:cNvCxnSpPr>
            <a:cxnSpLocks/>
            <a:stCxn id="24" idx="0"/>
          </p:cNvCxnSpPr>
          <p:nvPr/>
        </p:nvCxnSpPr>
        <p:spPr>
          <a:xfrm flipV="1">
            <a:off x="6191068" y="2479331"/>
            <a:ext cx="0" cy="88559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17F7A3-59A6-440E-44DC-5E60F0B2FA8D}"/>
              </a:ext>
            </a:extLst>
          </p:cNvPr>
          <p:cNvCxnSpPr>
            <a:cxnSpLocks/>
          </p:cNvCxnSpPr>
          <p:nvPr/>
        </p:nvCxnSpPr>
        <p:spPr>
          <a:xfrm flipH="1" flipV="1">
            <a:off x="4085155" y="3412369"/>
            <a:ext cx="1004640" cy="63692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C2CD58-F624-BEB2-7FCC-70A205881679}"/>
              </a:ext>
            </a:extLst>
          </p:cNvPr>
          <p:cNvCxnSpPr>
            <a:cxnSpLocks/>
          </p:cNvCxnSpPr>
          <p:nvPr/>
        </p:nvCxnSpPr>
        <p:spPr>
          <a:xfrm>
            <a:off x="7301695" y="4801726"/>
            <a:ext cx="745561" cy="0"/>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8AE0682-3158-FF7E-9997-6F79C5FC3C82}"/>
              </a:ext>
            </a:extLst>
          </p:cNvPr>
          <p:cNvSpPr txBox="1"/>
          <p:nvPr/>
        </p:nvSpPr>
        <p:spPr>
          <a:xfrm>
            <a:off x="2048705" y="4871508"/>
            <a:ext cx="1658286" cy="523220"/>
          </a:xfrm>
          <a:prstGeom prst="rect">
            <a:avLst/>
          </a:prstGeom>
          <a:noFill/>
        </p:spPr>
        <p:txBody>
          <a:bodyPr wrap="square" rtlCol="0">
            <a:spAutoFit/>
          </a:bodyPr>
          <a:lstStyle/>
          <a:p>
            <a:pPr algn="r"/>
            <a:r>
              <a:rPr lang="en-US" sz="2800" dirty="0">
                <a:solidFill>
                  <a:srgbClr val="006869"/>
                </a:solidFill>
                <a:latin typeface="Tw Cen MT Condensed Extra Bold" panose="020B0803020202020204" pitchFamily="34" charset="0"/>
              </a:rPr>
              <a:t>62.6 </a:t>
            </a:r>
            <a:r>
              <a:rPr lang="en-US" sz="2000" dirty="0">
                <a:solidFill>
                  <a:srgbClr val="006869"/>
                </a:solidFill>
                <a:latin typeface="Tw Cen MT Condensed Extra Bold" panose="020B0803020202020204" pitchFamily="34" charset="0"/>
              </a:rPr>
              <a:t>%</a:t>
            </a:r>
            <a:endParaRPr lang="en-US" sz="2800" dirty="0">
              <a:solidFill>
                <a:srgbClr val="006869"/>
              </a:solidFill>
              <a:latin typeface="Tw Cen MT Condensed Extra Bold" panose="020B0803020202020204" pitchFamily="34" charset="0"/>
            </a:endParaRPr>
          </a:p>
        </p:txBody>
      </p:sp>
      <p:sp>
        <p:nvSpPr>
          <p:cNvPr id="70" name="TextBox 69">
            <a:extLst>
              <a:ext uri="{FF2B5EF4-FFF2-40B4-BE49-F238E27FC236}">
                <a16:creationId xmlns:a16="http://schemas.microsoft.com/office/drawing/2014/main" id="{3E7ED1A5-F8ED-86EA-D6CE-D2B6C2156DEC}"/>
              </a:ext>
            </a:extLst>
          </p:cNvPr>
          <p:cNvSpPr txBox="1"/>
          <p:nvPr/>
        </p:nvSpPr>
        <p:spPr>
          <a:xfrm>
            <a:off x="2601882" y="2934062"/>
            <a:ext cx="1254625" cy="523220"/>
          </a:xfrm>
          <a:prstGeom prst="rect">
            <a:avLst/>
          </a:prstGeom>
          <a:noFill/>
        </p:spPr>
        <p:txBody>
          <a:bodyPr wrap="square" rtlCol="0">
            <a:spAutoFit/>
          </a:bodyPr>
          <a:lstStyle/>
          <a:p>
            <a:pPr algn="ctr"/>
            <a:r>
              <a:rPr lang="en-US" sz="2800" dirty="0">
                <a:solidFill>
                  <a:srgbClr val="088B8C"/>
                </a:solidFill>
                <a:latin typeface="Tw Cen MT Condensed Extra Bold" panose="020B0803020202020204" pitchFamily="34" charset="0"/>
              </a:rPr>
              <a:t>44 </a:t>
            </a:r>
            <a:r>
              <a:rPr lang="en-US" sz="2000" dirty="0">
                <a:solidFill>
                  <a:srgbClr val="088B8C"/>
                </a:solidFill>
                <a:latin typeface="Tw Cen MT Condensed Extra Bold" panose="020B0803020202020204" pitchFamily="34" charset="0"/>
              </a:rPr>
              <a:t>%</a:t>
            </a:r>
            <a:endParaRPr lang="en-US" sz="2800" dirty="0">
              <a:solidFill>
                <a:srgbClr val="088B8C"/>
              </a:solidFill>
              <a:latin typeface="Tw Cen MT Condensed Extra Bold" panose="020B0803020202020204" pitchFamily="34" charset="0"/>
            </a:endParaRPr>
          </a:p>
        </p:txBody>
      </p:sp>
      <p:sp>
        <p:nvSpPr>
          <p:cNvPr id="71" name="TextBox 70">
            <a:extLst>
              <a:ext uri="{FF2B5EF4-FFF2-40B4-BE49-F238E27FC236}">
                <a16:creationId xmlns:a16="http://schemas.microsoft.com/office/drawing/2014/main" id="{C9CF7DC6-F777-FB19-4D63-F4A57CAAFB4A}"/>
              </a:ext>
            </a:extLst>
          </p:cNvPr>
          <p:cNvSpPr txBox="1"/>
          <p:nvPr/>
        </p:nvSpPr>
        <p:spPr>
          <a:xfrm>
            <a:off x="5569424" y="647340"/>
            <a:ext cx="1254625" cy="523220"/>
          </a:xfrm>
          <a:prstGeom prst="rect">
            <a:avLst/>
          </a:prstGeom>
          <a:noFill/>
        </p:spPr>
        <p:txBody>
          <a:bodyPr wrap="square" rtlCol="0">
            <a:spAutoFit/>
          </a:bodyPr>
          <a:lstStyle/>
          <a:p>
            <a:pPr algn="ctr"/>
            <a:r>
              <a:rPr lang="en-US" sz="2800" dirty="0">
                <a:solidFill>
                  <a:srgbClr val="5BADA3"/>
                </a:solidFill>
                <a:latin typeface="Tw Cen MT Condensed Extra Bold" panose="020B0803020202020204" pitchFamily="34" charset="0"/>
              </a:rPr>
              <a:t>89 </a:t>
            </a:r>
            <a:r>
              <a:rPr lang="en-US" sz="2000" dirty="0">
                <a:solidFill>
                  <a:srgbClr val="5BADA3"/>
                </a:solidFill>
                <a:latin typeface="Tw Cen MT Condensed Extra Bold" panose="020B0803020202020204" pitchFamily="34" charset="0"/>
              </a:rPr>
              <a:t>%</a:t>
            </a:r>
            <a:endParaRPr lang="en-US" sz="2800" dirty="0">
              <a:solidFill>
                <a:srgbClr val="5BADA3"/>
              </a:solidFill>
              <a:latin typeface="Tw Cen MT Condensed Extra Bold" panose="020B0803020202020204" pitchFamily="34" charset="0"/>
            </a:endParaRPr>
          </a:p>
        </p:txBody>
      </p:sp>
      <p:sp>
        <p:nvSpPr>
          <p:cNvPr id="72" name="TextBox 71">
            <a:extLst>
              <a:ext uri="{FF2B5EF4-FFF2-40B4-BE49-F238E27FC236}">
                <a16:creationId xmlns:a16="http://schemas.microsoft.com/office/drawing/2014/main" id="{B31CD0CD-2540-E631-0728-E0248FA2966E}"/>
              </a:ext>
            </a:extLst>
          </p:cNvPr>
          <p:cNvSpPr txBox="1"/>
          <p:nvPr/>
        </p:nvSpPr>
        <p:spPr>
          <a:xfrm>
            <a:off x="8227198" y="2934062"/>
            <a:ext cx="1254625" cy="523220"/>
          </a:xfrm>
          <a:prstGeom prst="rect">
            <a:avLst/>
          </a:prstGeom>
          <a:noFill/>
        </p:spPr>
        <p:txBody>
          <a:bodyPr wrap="square" rtlCol="0">
            <a:spAutoFit/>
          </a:bodyPr>
          <a:lstStyle/>
          <a:p>
            <a:pPr algn="ctr"/>
            <a:r>
              <a:rPr lang="en-US" sz="2800" dirty="0">
                <a:solidFill>
                  <a:srgbClr val="06676B"/>
                </a:solidFill>
                <a:latin typeface="Tw Cen MT Condensed Extra Bold" panose="020B0803020202020204" pitchFamily="34" charset="0"/>
              </a:rPr>
              <a:t>58 </a:t>
            </a:r>
            <a:r>
              <a:rPr lang="en-US" sz="2000" dirty="0">
                <a:solidFill>
                  <a:srgbClr val="06676B"/>
                </a:solidFill>
                <a:latin typeface="Tw Cen MT Condensed Extra Bold" panose="020B0803020202020204" pitchFamily="34" charset="0"/>
              </a:rPr>
              <a:t>%</a:t>
            </a:r>
            <a:endParaRPr lang="en-US" sz="2800" dirty="0">
              <a:solidFill>
                <a:srgbClr val="06676B"/>
              </a:solidFill>
              <a:latin typeface="Tw Cen MT Condensed Extra Bold" panose="020B0803020202020204" pitchFamily="34" charset="0"/>
            </a:endParaRPr>
          </a:p>
        </p:txBody>
      </p:sp>
      <p:sp>
        <p:nvSpPr>
          <p:cNvPr id="73" name="TextBox 72">
            <a:extLst>
              <a:ext uri="{FF2B5EF4-FFF2-40B4-BE49-F238E27FC236}">
                <a16:creationId xmlns:a16="http://schemas.microsoft.com/office/drawing/2014/main" id="{936DFB28-7BB9-C9CB-6361-F98A43685A74}"/>
              </a:ext>
            </a:extLst>
          </p:cNvPr>
          <p:cNvSpPr txBox="1"/>
          <p:nvPr/>
        </p:nvSpPr>
        <p:spPr>
          <a:xfrm>
            <a:off x="8358879" y="4871508"/>
            <a:ext cx="1254625" cy="523220"/>
          </a:xfrm>
          <a:prstGeom prst="rect">
            <a:avLst/>
          </a:prstGeom>
          <a:noFill/>
        </p:spPr>
        <p:txBody>
          <a:bodyPr wrap="square" rtlCol="0">
            <a:spAutoFit/>
          </a:bodyPr>
          <a:lstStyle/>
          <a:p>
            <a:pPr algn="ctr"/>
            <a:r>
              <a:rPr lang="en-US" sz="2800" dirty="0">
                <a:solidFill>
                  <a:srgbClr val="068B8C"/>
                </a:solidFill>
                <a:latin typeface="Tw Cen MT Condensed Extra Bold" panose="020B0803020202020204" pitchFamily="34" charset="0"/>
              </a:rPr>
              <a:t>75 </a:t>
            </a:r>
            <a:r>
              <a:rPr lang="en-US" sz="2000" dirty="0">
                <a:solidFill>
                  <a:srgbClr val="068B8C"/>
                </a:solidFill>
                <a:latin typeface="Tw Cen MT Condensed Extra Bold" panose="020B0803020202020204" pitchFamily="34" charset="0"/>
              </a:rPr>
              <a:t>%</a:t>
            </a:r>
            <a:endParaRPr lang="en-US" sz="2800" dirty="0">
              <a:solidFill>
                <a:srgbClr val="068B8C"/>
              </a:solidFill>
              <a:latin typeface="Tw Cen MT Condensed Extra Bold" panose="020B0803020202020204" pitchFamily="34" charset="0"/>
            </a:endParaRPr>
          </a:p>
        </p:txBody>
      </p:sp>
      <p:grpSp>
        <p:nvGrpSpPr>
          <p:cNvPr id="39" name="Group 38">
            <a:extLst>
              <a:ext uri="{FF2B5EF4-FFF2-40B4-BE49-F238E27FC236}">
                <a16:creationId xmlns:a16="http://schemas.microsoft.com/office/drawing/2014/main" id="{1DE8BCA3-B160-4B80-EB40-9C3C1665BA9F}"/>
              </a:ext>
            </a:extLst>
          </p:cNvPr>
          <p:cNvGrpSpPr/>
          <p:nvPr/>
        </p:nvGrpSpPr>
        <p:grpSpPr>
          <a:xfrm>
            <a:off x="3656166" y="4359675"/>
            <a:ext cx="914400" cy="914400"/>
            <a:chOff x="3579966" y="4778775"/>
            <a:chExt cx="914400" cy="914400"/>
          </a:xfrm>
        </p:grpSpPr>
        <p:sp>
          <p:nvSpPr>
            <p:cNvPr id="35" name="Flowchart: Connector 34">
              <a:extLst>
                <a:ext uri="{FF2B5EF4-FFF2-40B4-BE49-F238E27FC236}">
                  <a16:creationId xmlns:a16="http://schemas.microsoft.com/office/drawing/2014/main" id="{CE8C51AE-FD91-EE2F-E15C-661D3F12F940}"/>
                </a:ext>
              </a:extLst>
            </p:cNvPr>
            <p:cNvSpPr/>
            <p:nvPr/>
          </p:nvSpPr>
          <p:spPr>
            <a:xfrm>
              <a:off x="3579966" y="4778775"/>
              <a:ext cx="914400" cy="914400"/>
            </a:xfrm>
            <a:prstGeom prst="flowChartConnector">
              <a:avLst/>
            </a:prstGeom>
            <a:solidFill>
              <a:srgbClr val="006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4" name="Picture 3">
              <a:extLst>
                <a:ext uri="{FF2B5EF4-FFF2-40B4-BE49-F238E27FC236}">
                  <a16:creationId xmlns:a16="http://schemas.microsoft.com/office/drawing/2014/main" id="{E33167C6-72E9-9052-6E4C-C528E9E0A1C3}"/>
                </a:ext>
              </a:extLst>
            </p:cNvPr>
            <p:cNvPicPr>
              <a:picLocks noChangeAspect="1"/>
            </p:cNvPicPr>
            <p:nvPr/>
          </p:nvPicPr>
          <p:blipFill>
            <a:blip r:embed="rId2">
              <a:lum bright="70000" contrast="-70000"/>
            </a:blip>
            <a:stretch>
              <a:fillRect/>
            </a:stretch>
          </p:blipFill>
          <p:spPr>
            <a:xfrm>
              <a:off x="3766016" y="4950191"/>
              <a:ext cx="541270" cy="541270"/>
            </a:xfrm>
            <a:prstGeom prst="rect">
              <a:avLst/>
            </a:prstGeom>
          </p:spPr>
        </p:pic>
      </p:grpSp>
      <p:grpSp>
        <p:nvGrpSpPr>
          <p:cNvPr id="40" name="Group 39">
            <a:extLst>
              <a:ext uri="{FF2B5EF4-FFF2-40B4-BE49-F238E27FC236}">
                <a16:creationId xmlns:a16="http://schemas.microsoft.com/office/drawing/2014/main" id="{475AE235-7C97-AC0B-8E8B-26E31D36EB98}"/>
              </a:ext>
            </a:extLst>
          </p:cNvPr>
          <p:cNvGrpSpPr/>
          <p:nvPr/>
        </p:nvGrpSpPr>
        <p:grpSpPr>
          <a:xfrm>
            <a:off x="3941692" y="3081709"/>
            <a:ext cx="914400" cy="914400"/>
            <a:chOff x="3865492" y="3500809"/>
            <a:chExt cx="914400" cy="914400"/>
          </a:xfrm>
        </p:grpSpPr>
        <p:sp>
          <p:nvSpPr>
            <p:cNvPr id="34" name="Flowchart: Connector 33">
              <a:extLst>
                <a:ext uri="{FF2B5EF4-FFF2-40B4-BE49-F238E27FC236}">
                  <a16:creationId xmlns:a16="http://schemas.microsoft.com/office/drawing/2014/main" id="{FA55FD77-D66E-9BF5-3D6A-676C6A0028D8}"/>
                </a:ext>
              </a:extLst>
            </p:cNvPr>
            <p:cNvSpPr/>
            <p:nvPr/>
          </p:nvSpPr>
          <p:spPr>
            <a:xfrm>
              <a:off x="3865492" y="3500809"/>
              <a:ext cx="914400" cy="914400"/>
            </a:xfrm>
            <a:prstGeom prst="flowChartConnector">
              <a:avLst/>
            </a:prstGeom>
            <a:solidFill>
              <a:srgbClr val="088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703E4EF-7200-CCF3-5139-D153FCF26D8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4057488" y="3699945"/>
              <a:ext cx="519662" cy="519662"/>
            </a:xfrm>
            <a:prstGeom prst="rect">
              <a:avLst/>
            </a:prstGeom>
          </p:spPr>
        </p:pic>
      </p:grpSp>
      <p:grpSp>
        <p:nvGrpSpPr>
          <p:cNvPr id="41" name="Group 40">
            <a:extLst>
              <a:ext uri="{FF2B5EF4-FFF2-40B4-BE49-F238E27FC236}">
                <a16:creationId xmlns:a16="http://schemas.microsoft.com/office/drawing/2014/main" id="{1737E25E-3574-5E4A-D87E-18C78C06CDE3}"/>
              </a:ext>
            </a:extLst>
          </p:cNvPr>
          <p:cNvGrpSpPr/>
          <p:nvPr/>
        </p:nvGrpSpPr>
        <p:grpSpPr>
          <a:xfrm>
            <a:off x="5735138" y="2041132"/>
            <a:ext cx="914400" cy="914400"/>
            <a:chOff x="5658938" y="2460232"/>
            <a:chExt cx="914400" cy="914400"/>
          </a:xfrm>
        </p:grpSpPr>
        <p:sp>
          <p:nvSpPr>
            <p:cNvPr id="33" name="Flowchart: Connector 32">
              <a:extLst>
                <a:ext uri="{FF2B5EF4-FFF2-40B4-BE49-F238E27FC236}">
                  <a16:creationId xmlns:a16="http://schemas.microsoft.com/office/drawing/2014/main" id="{7AEBA6C5-E0DB-BE75-388C-1EAE2F76C451}"/>
                </a:ext>
              </a:extLst>
            </p:cNvPr>
            <p:cNvSpPr/>
            <p:nvPr/>
          </p:nvSpPr>
          <p:spPr>
            <a:xfrm>
              <a:off x="5658938" y="2460232"/>
              <a:ext cx="914400" cy="914400"/>
            </a:xfrm>
            <a:prstGeom prst="flowChartConnector">
              <a:avLst/>
            </a:prstGeom>
            <a:solidFill>
              <a:srgbClr val="5BAD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DA2F275A-55F7-970A-4678-F68127510B8C}"/>
                </a:ext>
              </a:extLst>
            </p:cNvPr>
            <p:cNvPicPr>
              <a:picLocks noChangeAspect="1"/>
            </p:cNvPicPr>
            <p:nvPr/>
          </p:nvPicPr>
          <p:blipFill>
            <a:blip r:embed="rId5">
              <a:lum bright="70000" contrast="-70000"/>
            </a:blip>
            <a:stretch>
              <a:fillRect/>
            </a:stretch>
          </p:blipFill>
          <p:spPr>
            <a:xfrm>
              <a:off x="5860628" y="2613461"/>
              <a:ext cx="569940" cy="569940"/>
            </a:xfrm>
            <a:prstGeom prst="rect">
              <a:avLst/>
            </a:prstGeom>
          </p:spPr>
        </p:pic>
      </p:grpSp>
      <p:grpSp>
        <p:nvGrpSpPr>
          <p:cNvPr id="42" name="Group 41">
            <a:extLst>
              <a:ext uri="{FF2B5EF4-FFF2-40B4-BE49-F238E27FC236}">
                <a16:creationId xmlns:a16="http://schemas.microsoft.com/office/drawing/2014/main" id="{62DC6F13-09D1-7A10-9AB0-47F940013778}"/>
              </a:ext>
            </a:extLst>
          </p:cNvPr>
          <p:cNvGrpSpPr/>
          <p:nvPr/>
        </p:nvGrpSpPr>
        <p:grpSpPr>
          <a:xfrm>
            <a:off x="7476363" y="3189620"/>
            <a:ext cx="914400" cy="914400"/>
            <a:chOff x="7400163" y="3608720"/>
            <a:chExt cx="914400" cy="914400"/>
          </a:xfrm>
        </p:grpSpPr>
        <p:sp>
          <p:nvSpPr>
            <p:cNvPr id="32" name="Flowchart: Connector 31">
              <a:extLst>
                <a:ext uri="{FF2B5EF4-FFF2-40B4-BE49-F238E27FC236}">
                  <a16:creationId xmlns:a16="http://schemas.microsoft.com/office/drawing/2014/main" id="{1FE966CD-47C7-299C-1655-CF8CE5F408F4}"/>
                </a:ext>
              </a:extLst>
            </p:cNvPr>
            <p:cNvSpPr/>
            <p:nvPr/>
          </p:nvSpPr>
          <p:spPr>
            <a:xfrm>
              <a:off x="7400163" y="3608720"/>
              <a:ext cx="914400" cy="914400"/>
            </a:xfrm>
            <a:prstGeom prst="flowChartConnector">
              <a:avLst/>
            </a:prstGeom>
            <a:solidFill>
              <a:srgbClr val="0667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2569E14-E6E0-7DA6-807A-658114286CCE}"/>
                </a:ext>
              </a:extLst>
            </p:cNvPr>
            <p:cNvPicPr>
              <a:picLocks noChangeAspect="1"/>
            </p:cNvPicPr>
            <p:nvPr/>
          </p:nvPicPr>
          <p:blipFill>
            <a:blip r:embed="rId6">
              <a:lum bright="70000" contrast="-70000"/>
            </a:blip>
            <a:stretch>
              <a:fillRect/>
            </a:stretch>
          </p:blipFill>
          <p:spPr>
            <a:xfrm>
              <a:off x="7524622" y="3720442"/>
              <a:ext cx="638438" cy="638438"/>
            </a:xfrm>
            <a:prstGeom prst="rect">
              <a:avLst/>
            </a:prstGeom>
          </p:spPr>
        </p:pic>
      </p:grpSp>
      <p:grpSp>
        <p:nvGrpSpPr>
          <p:cNvPr id="43" name="Group 42">
            <a:extLst>
              <a:ext uri="{FF2B5EF4-FFF2-40B4-BE49-F238E27FC236}">
                <a16:creationId xmlns:a16="http://schemas.microsoft.com/office/drawing/2014/main" id="{EA8F5B79-DF59-D012-07BC-320BCBBFDEA4}"/>
              </a:ext>
            </a:extLst>
          </p:cNvPr>
          <p:cNvGrpSpPr/>
          <p:nvPr/>
        </p:nvGrpSpPr>
        <p:grpSpPr>
          <a:xfrm>
            <a:off x="7687176" y="4417198"/>
            <a:ext cx="914400" cy="914400"/>
            <a:chOff x="7610976" y="4836298"/>
            <a:chExt cx="914400" cy="914400"/>
          </a:xfrm>
        </p:grpSpPr>
        <p:sp>
          <p:nvSpPr>
            <p:cNvPr id="31" name="Flowchart: Connector 30">
              <a:extLst>
                <a:ext uri="{FF2B5EF4-FFF2-40B4-BE49-F238E27FC236}">
                  <a16:creationId xmlns:a16="http://schemas.microsoft.com/office/drawing/2014/main" id="{1C1265D7-03AE-C761-76B5-E0FD49992878}"/>
                </a:ext>
              </a:extLst>
            </p:cNvPr>
            <p:cNvSpPr/>
            <p:nvPr/>
          </p:nvSpPr>
          <p:spPr>
            <a:xfrm>
              <a:off x="7610976" y="4836298"/>
              <a:ext cx="914400" cy="914400"/>
            </a:xfrm>
            <a:prstGeom prst="flowChartConnector">
              <a:avLst/>
            </a:prstGeom>
            <a:solidFill>
              <a:srgbClr val="068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997755A2-A41B-1DE5-8A9B-1845BD40D7D8}"/>
                </a:ext>
              </a:extLst>
            </p:cNvPr>
            <p:cNvPicPr>
              <a:picLocks noChangeAspect="1"/>
            </p:cNvPicPr>
            <p:nvPr/>
          </p:nvPicPr>
          <p:blipFill>
            <a:blip r:embed="rId7">
              <a:lum bright="70000" contrast="-70000"/>
            </a:blip>
            <a:stretch>
              <a:fillRect/>
            </a:stretch>
          </p:blipFill>
          <p:spPr>
            <a:xfrm>
              <a:off x="7715406" y="4957775"/>
              <a:ext cx="682969" cy="682969"/>
            </a:xfrm>
            <a:prstGeom prst="rect">
              <a:avLst/>
            </a:prstGeom>
          </p:spPr>
        </p:pic>
      </p:grpSp>
      <p:sp>
        <p:nvSpPr>
          <p:cNvPr id="27" name="TextBox 26">
            <a:extLst>
              <a:ext uri="{FF2B5EF4-FFF2-40B4-BE49-F238E27FC236}">
                <a16:creationId xmlns:a16="http://schemas.microsoft.com/office/drawing/2014/main" id="{262DD91F-3662-44A4-2C70-682732DE7FB1}"/>
              </a:ext>
            </a:extLst>
          </p:cNvPr>
          <p:cNvSpPr txBox="1"/>
          <p:nvPr/>
        </p:nvSpPr>
        <p:spPr>
          <a:xfrm>
            <a:off x="222137" y="5274373"/>
            <a:ext cx="3520889" cy="1015663"/>
          </a:xfrm>
          <a:prstGeom prst="rect">
            <a:avLst/>
          </a:prstGeom>
          <a:noFill/>
        </p:spPr>
        <p:txBody>
          <a:bodyPr wrap="square" rtlCol="0">
            <a:spAutoFit/>
          </a:bodyPr>
          <a:lstStyle/>
          <a:p>
            <a:pPr algn="r"/>
            <a:r>
              <a:rPr lang="en-US" sz="2000" dirty="0">
                <a:latin typeface="Tw Cen MT" panose="020B0602020104020603" pitchFamily="34" charset="0"/>
              </a:rPr>
              <a:t>Employers felt they need to rethink the hiring process of applicants with online education.</a:t>
            </a:r>
          </a:p>
        </p:txBody>
      </p:sp>
      <p:sp>
        <p:nvSpPr>
          <p:cNvPr id="28" name="TextBox 27">
            <a:extLst>
              <a:ext uri="{FF2B5EF4-FFF2-40B4-BE49-F238E27FC236}">
                <a16:creationId xmlns:a16="http://schemas.microsoft.com/office/drawing/2014/main" id="{5A72ED2E-7B6B-E521-DEDB-67AE07ED3C71}"/>
              </a:ext>
            </a:extLst>
          </p:cNvPr>
          <p:cNvSpPr txBox="1"/>
          <p:nvPr/>
        </p:nvSpPr>
        <p:spPr>
          <a:xfrm>
            <a:off x="30358" y="3328009"/>
            <a:ext cx="3670589" cy="1015663"/>
          </a:xfrm>
          <a:prstGeom prst="rect">
            <a:avLst/>
          </a:prstGeom>
          <a:noFill/>
        </p:spPr>
        <p:txBody>
          <a:bodyPr wrap="square" rtlCol="0">
            <a:spAutoFit/>
          </a:bodyPr>
          <a:lstStyle/>
          <a:p>
            <a:pPr algn="r"/>
            <a:r>
              <a:rPr lang="en-US" sz="2000" dirty="0">
                <a:latin typeface="Tw Cen MT" panose="020B0602020104020603" pitchFamily="34" charset="0"/>
              </a:rPr>
              <a:t>Hiring managers perceived online education as extremely valuable during the interview process.</a:t>
            </a:r>
          </a:p>
        </p:txBody>
      </p:sp>
      <p:sp>
        <p:nvSpPr>
          <p:cNvPr id="36" name="TextBox 35">
            <a:extLst>
              <a:ext uri="{FF2B5EF4-FFF2-40B4-BE49-F238E27FC236}">
                <a16:creationId xmlns:a16="http://schemas.microsoft.com/office/drawing/2014/main" id="{4FA6940B-10C8-36BB-DAF4-41B13FE23E12}"/>
              </a:ext>
            </a:extLst>
          </p:cNvPr>
          <p:cNvSpPr txBox="1"/>
          <p:nvPr/>
        </p:nvSpPr>
        <p:spPr>
          <a:xfrm>
            <a:off x="4612438" y="1020728"/>
            <a:ext cx="3168597" cy="1015663"/>
          </a:xfrm>
          <a:prstGeom prst="rect">
            <a:avLst/>
          </a:prstGeom>
          <a:noFill/>
        </p:spPr>
        <p:txBody>
          <a:bodyPr wrap="square" rtlCol="0">
            <a:spAutoFit/>
          </a:bodyPr>
          <a:lstStyle/>
          <a:p>
            <a:pPr algn="ctr"/>
            <a:r>
              <a:rPr lang="en-US" sz="2000" dirty="0">
                <a:latin typeface="Tw Cen MT" panose="020B0602020104020603" pitchFamily="34" charset="0"/>
              </a:rPr>
              <a:t>Employers believed online learning will be more common in future.</a:t>
            </a:r>
          </a:p>
        </p:txBody>
      </p:sp>
      <p:sp>
        <p:nvSpPr>
          <p:cNvPr id="37" name="TextBox 36">
            <a:extLst>
              <a:ext uri="{FF2B5EF4-FFF2-40B4-BE49-F238E27FC236}">
                <a16:creationId xmlns:a16="http://schemas.microsoft.com/office/drawing/2014/main" id="{B9404BF7-40C7-0973-D599-B911BC73E00A}"/>
              </a:ext>
            </a:extLst>
          </p:cNvPr>
          <p:cNvSpPr txBox="1"/>
          <p:nvPr/>
        </p:nvSpPr>
        <p:spPr>
          <a:xfrm>
            <a:off x="8550775" y="5274373"/>
            <a:ext cx="3520889" cy="1015663"/>
          </a:xfrm>
          <a:prstGeom prst="rect">
            <a:avLst/>
          </a:prstGeom>
          <a:noFill/>
        </p:spPr>
        <p:txBody>
          <a:bodyPr wrap="square" rtlCol="0">
            <a:spAutoFit/>
          </a:bodyPr>
          <a:lstStyle/>
          <a:p>
            <a:r>
              <a:rPr lang="en-US" sz="2000" dirty="0">
                <a:latin typeface="Tw Cen MT" panose="020B0602020104020603" pitchFamily="34" charset="0"/>
              </a:rPr>
              <a:t>Employers believe online learning increase the likelihood of lifelong learning.</a:t>
            </a:r>
          </a:p>
        </p:txBody>
      </p:sp>
      <p:sp>
        <p:nvSpPr>
          <p:cNvPr id="38" name="TextBox 37">
            <a:extLst>
              <a:ext uri="{FF2B5EF4-FFF2-40B4-BE49-F238E27FC236}">
                <a16:creationId xmlns:a16="http://schemas.microsoft.com/office/drawing/2014/main" id="{172890AA-9A4D-401E-2095-56CA14CFA61D}"/>
              </a:ext>
            </a:extLst>
          </p:cNvPr>
          <p:cNvSpPr txBox="1"/>
          <p:nvPr/>
        </p:nvSpPr>
        <p:spPr>
          <a:xfrm>
            <a:off x="8460335" y="3328009"/>
            <a:ext cx="3520889" cy="1015663"/>
          </a:xfrm>
          <a:prstGeom prst="rect">
            <a:avLst/>
          </a:prstGeom>
          <a:noFill/>
        </p:spPr>
        <p:txBody>
          <a:bodyPr wrap="square" rtlCol="0">
            <a:spAutoFit/>
          </a:bodyPr>
          <a:lstStyle/>
          <a:p>
            <a:r>
              <a:rPr lang="en-US" sz="2000" dirty="0">
                <a:latin typeface="Tw Cen MT" panose="020B0602020104020603" pitchFamily="34" charset="0"/>
              </a:rPr>
              <a:t>Employers agreed that people with online education has more earning potential.</a:t>
            </a:r>
          </a:p>
        </p:txBody>
      </p:sp>
      <p:pic>
        <p:nvPicPr>
          <p:cNvPr id="19" name="Picture 18">
            <a:extLst>
              <a:ext uri="{FF2B5EF4-FFF2-40B4-BE49-F238E27FC236}">
                <a16:creationId xmlns:a16="http://schemas.microsoft.com/office/drawing/2014/main" id="{7A7420CC-47BD-8968-2D38-2F7F8EFEFC1A}"/>
              </a:ext>
            </a:extLst>
          </p:cNvPr>
          <p:cNvPicPr>
            <a:picLocks noChangeAspect="1"/>
          </p:cNvPicPr>
          <p:nvPr/>
        </p:nvPicPr>
        <p:blipFill>
          <a:blip r:embed="rId8"/>
          <a:stretch>
            <a:fillRect/>
          </a:stretch>
        </p:blipFill>
        <p:spPr>
          <a:xfrm>
            <a:off x="5484677" y="4006760"/>
            <a:ext cx="1326109" cy="1212100"/>
          </a:xfrm>
          <a:prstGeom prst="rect">
            <a:avLst/>
          </a:prstGeom>
        </p:spPr>
      </p:pic>
      <p:sp>
        <p:nvSpPr>
          <p:cNvPr id="3" name="TextBox 2">
            <a:extLst>
              <a:ext uri="{FF2B5EF4-FFF2-40B4-BE49-F238E27FC236}">
                <a16:creationId xmlns:a16="http://schemas.microsoft.com/office/drawing/2014/main" id="{120AF8D8-11B1-7CA4-D8F1-550D91E415C9}"/>
              </a:ext>
            </a:extLst>
          </p:cNvPr>
          <p:cNvSpPr txBox="1"/>
          <p:nvPr/>
        </p:nvSpPr>
        <p:spPr>
          <a:xfrm>
            <a:off x="227544" y="6536121"/>
            <a:ext cx="4628548" cy="276999"/>
          </a:xfrm>
          <a:prstGeom prst="rect">
            <a:avLst/>
          </a:prstGeom>
          <a:noFill/>
        </p:spPr>
        <p:txBody>
          <a:bodyPr wrap="square" rtlCol="0">
            <a:spAutoFit/>
          </a:bodyPr>
          <a:lstStyle/>
          <a:p>
            <a:r>
              <a:rPr lang="en-US" sz="1200" b="1" dirty="0"/>
              <a:t>Source</a:t>
            </a:r>
            <a:r>
              <a:rPr lang="en-US" sz="1200" dirty="0"/>
              <a:t>: Future learn survey of 1000+ hiring managers</a:t>
            </a:r>
          </a:p>
        </p:txBody>
      </p:sp>
      <p:sp>
        <p:nvSpPr>
          <p:cNvPr id="6" name="Flowchart: Connector 5">
            <a:extLst>
              <a:ext uri="{FF2B5EF4-FFF2-40B4-BE49-F238E27FC236}">
                <a16:creationId xmlns:a16="http://schemas.microsoft.com/office/drawing/2014/main" id="{0DADB205-30A0-D961-5834-AE0F236DA378}"/>
              </a:ext>
            </a:extLst>
          </p:cNvPr>
          <p:cNvSpPr/>
          <p:nvPr/>
        </p:nvSpPr>
        <p:spPr>
          <a:xfrm>
            <a:off x="10991176"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90D1589-A5F9-D2D2-5850-49C563B935D2}"/>
              </a:ext>
            </a:extLst>
          </p:cNvPr>
          <p:cNvSpPr>
            <a:spLocks noGrp="1"/>
          </p:cNvSpPr>
          <p:nvPr>
            <p:ph type="sldNum" sz="quarter" idx="12"/>
          </p:nvPr>
        </p:nvSpPr>
        <p:spPr/>
        <p:txBody>
          <a:bodyPr/>
          <a:lstStyle/>
          <a:p>
            <a:fld id="{C2223FB6-B7B4-4F43-A1C3-4360E3B5A8F1}" type="slidenum">
              <a:rPr lang="en-US" smtClean="0"/>
              <a:t>7</a:t>
            </a:fld>
            <a:endParaRPr lang="en-US"/>
          </a:p>
        </p:txBody>
      </p:sp>
      <p:sp>
        <p:nvSpPr>
          <p:cNvPr id="7" name="Footer Placeholder 6">
            <a:extLst>
              <a:ext uri="{FF2B5EF4-FFF2-40B4-BE49-F238E27FC236}">
                <a16:creationId xmlns:a16="http://schemas.microsoft.com/office/drawing/2014/main" id="{4EE71F7B-2534-CD7A-51F0-761BE81F2ABD}"/>
              </a:ext>
            </a:extLst>
          </p:cNvPr>
          <p:cNvSpPr>
            <a:spLocks noGrp="1"/>
          </p:cNvSpPr>
          <p:nvPr>
            <p:ph type="ftr" sz="quarter" idx="11"/>
          </p:nvPr>
        </p:nvSpPr>
        <p:spPr/>
        <p:txBody>
          <a:bodyPr/>
          <a:lstStyle/>
          <a:p>
            <a:r>
              <a:rPr lang="en-US"/>
              <a:t>2023 © Copyright LPU Online</a:t>
            </a:r>
          </a:p>
        </p:txBody>
      </p:sp>
    </p:spTree>
    <p:extLst>
      <p:ext uri="{BB962C8B-B14F-4D97-AF65-F5344CB8AC3E}">
        <p14:creationId xmlns:p14="http://schemas.microsoft.com/office/powerpoint/2010/main" val="34322582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par>
                                <p:cTn id="28" presetID="22" presetClass="entr" presetSubtype="4"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00"/>
                                        <p:tgtEl>
                                          <p:spTgt spid="56"/>
                                        </p:tgtEl>
                                      </p:cBhvr>
                                    </p:animEffect>
                                  </p:childTnLst>
                                </p:cTn>
                              </p:par>
                              <p:par>
                                <p:cTn id="31" presetID="22" presetClass="entr" presetSubtype="4"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down)">
                                      <p:cBhvr>
                                        <p:cTn id="33" dur="500"/>
                                        <p:tgtEl>
                                          <p:spTgt spid="54"/>
                                        </p:tgtEl>
                                      </p:cBhvr>
                                    </p:animEffect>
                                  </p:childTnLst>
                                </p:cTn>
                              </p:par>
                              <p:par>
                                <p:cTn id="34" presetID="22" presetClass="entr" presetSubtype="4"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down)">
                                      <p:cBhvr>
                                        <p:cTn id="36" dur="500"/>
                                        <p:tgtEl>
                                          <p:spTgt spid="52"/>
                                        </p:tgtEl>
                                      </p:cBhvr>
                                    </p:animEffect>
                                  </p:childTnLst>
                                </p:cTn>
                              </p:par>
                              <p:par>
                                <p:cTn id="37" presetID="22" presetClass="entr" presetSubtype="4"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down)">
                                      <p:cBhvr>
                                        <p:cTn id="39" dur="500"/>
                                        <p:tgtEl>
                                          <p:spTgt spid="58"/>
                                        </p:tgtEl>
                                      </p:cBhvr>
                                    </p:animEffect>
                                  </p:childTnLst>
                                </p:cTn>
                              </p:par>
                            </p:childTnLst>
                          </p:cTn>
                        </p:par>
                        <p:par>
                          <p:cTn id="40" fill="hold">
                            <p:stCondLst>
                              <p:cond delay="1500"/>
                            </p:stCondLst>
                            <p:childTnLst>
                              <p:par>
                                <p:cTn id="41" presetID="23" presetClass="entr" presetSubtype="288"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strVal val="4/3*#ppt_w"/>
                                          </p:val>
                                        </p:tav>
                                        <p:tav tm="100000">
                                          <p:val>
                                            <p:strVal val="#ppt_w"/>
                                          </p:val>
                                        </p:tav>
                                      </p:tavLst>
                                    </p:anim>
                                    <p:anim calcmode="lin" valueType="num">
                                      <p:cBhvr>
                                        <p:cTn id="44" dur="500" fill="hold"/>
                                        <p:tgtEl>
                                          <p:spTgt spid="39"/>
                                        </p:tgtEl>
                                        <p:attrNameLst>
                                          <p:attrName>ppt_h</p:attrName>
                                        </p:attrNameLst>
                                      </p:cBhvr>
                                      <p:tavLst>
                                        <p:tav tm="0">
                                          <p:val>
                                            <p:strVal val="4/3*#ppt_h"/>
                                          </p:val>
                                        </p:tav>
                                        <p:tav tm="100000">
                                          <p:val>
                                            <p:strVal val="#ppt_h"/>
                                          </p:val>
                                        </p:tav>
                                      </p:tavLst>
                                    </p:anim>
                                  </p:childTnLst>
                                </p:cTn>
                              </p:par>
                              <p:par>
                                <p:cTn id="45" presetID="23" presetClass="entr" presetSubtype="288"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strVal val="4/3*#ppt_w"/>
                                          </p:val>
                                        </p:tav>
                                        <p:tav tm="100000">
                                          <p:val>
                                            <p:strVal val="#ppt_w"/>
                                          </p:val>
                                        </p:tav>
                                      </p:tavLst>
                                    </p:anim>
                                    <p:anim calcmode="lin" valueType="num">
                                      <p:cBhvr>
                                        <p:cTn id="48" dur="500" fill="hold"/>
                                        <p:tgtEl>
                                          <p:spTgt spid="40"/>
                                        </p:tgtEl>
                                        <p:attrNameLst>
                                          <p:attrName>ppt_h</p:attrName>
                                        </p:attrNameLst>
                                      </p:cBhvr>
                                      <p:tavLst>
                                        <p:tav tm="0">
                                          <p:val>
                                            <p:strVal val="4/3*#ppt_h"/>
                                          </p:val>
                                        </p:tav>
                                        <p:tav tm="100000">
                                          <p:val>
                                            <p:strVal val="#ppt_h"/>
                                          </p:val>
                                        </p:tav>
                                      </p:tavLst>
                                    </p:anim>
                                  </p:childTnLst>
                                </p:cTn>
                              </p:par>
                              <p:par>
                                <p:cTn id="49" presetID="23" presetClass="entr" presetSubtype="288"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500" fill="hold"/>
                                        <p:tgtEl>
                                          <p:spTgt spid="41"/>
                                        </p:tgtEl>
                                        <p:attrNameLst>
                                          <p:attrName>ppt_w</p:attrName>
                                        </p:attrNameLst>
                                      </p:cBhvr>
                                      <p:tavLst>
                                        <p:tav tm="0">
                                          <p:val>
                                            <p:strVal val="4/3*#ppt_w"/>
                                          </p:val>
                                        </p:tav>
                                        <p:tav tm="100000">
                                          <p:val>
                                            <p:strVal val="#ppt_w"/>
                                          </p:val>
                                        </p:tav>
                                      </p:tavLst>
                                    </p:anim>
                                    <p:anim calcmode="lin" valueType="num">
                                      <p:cBhvr>
                                        <p:cTn id="52" dur="500" fill="hold"/>
                                        <p:tgtEl>
                                          <p:spTgt spid="41"/>
                                        </p:tgtEl>
                                        <p:attrNameLst>
                                          <p:attrName>ppt_h</p:attrName>
                                        </p:attrNameLst>
                                      </p:cBhvr>
                                      <p:tavLst>
                                        <p:tav tm="0">
                                          <p:val>
                                            <p:strVal val="4/3*#ppt_h"/>
                                          </p:val>
                                        </p:tav>
                                        <p:tav tm="100000">
                                          <p:val>
                                            <p:strVal val="#ppt_h"/>
                                          </p:val>
                                        </p:tav>
                                      </p:tavLst>
                                    </p:anim>
                                  </p:childTnLst>
                                </p:cTn>
                              </p:par>
                              <p:par>
                                <p:cTn id="53" presetID="23" presetClass="entr" presetSubtype="288"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strVal val="4/3*#ppt_w"/>
                                          </p:val>
                                        </p:tav>
                                        <p:tav tm="100000">
                                          <p:val>
                                            <p:strVal val="#ppt_w"/>
                                          </p:val>
                                        </p:tav>
                                      </p:tavLst>
                                    </p:anim>
                                    <p:anim calcmode="lin" valueType="num">
                                      <p:cBhvr>
                                        <p:cTn id="56" dur="500" fill="hold"/>
                                        <p:tgtEl>
                                          <p:spTgt spid="42"/>
                                        </p:tgtEl>
                                        <p:attrNameLst>
                                          <p:attrName>ppt_h</p:attrName>
                                        </p:attrNameLst>
                                      </p:cBhvr>
                                      <p:tavLst>
                                        <p:tav tm="0">
                                          <p:val>
                                            <p:strVal val="4/3*#ppt_h"/>
                                          </p:val>
                                        </p:tav>
                                        <p:tav tm="100000">
                                          <p:val>
                                            <p:strVal val="#ppt_h"/>
                                          </p:val>
                                        </p:tav>
                                      </p:tavLst>
                                    </p:anim>
                                  </p:childTnLst>
                                </p:cTn>
                              </p:par>
                              <p:par>
                                <p:cTn id="57" presetID="23" presetClass="entr" presetSubtype="288"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p:cTn id="59" dur="500" fill="hold"/>
                                        <p:tgtEl>
                                          <p:spTgt spid="43"/>
                                        </p:tgtEl>
                                        <p:attrNameLst>
                                          <p:attrName>ppt_w</p:attrName>
                                        </p:attrNameLst>
                                      </p:cBhvr>
                                      <p:tavLst>
                                        <p:tav tm="0">
                                          <p:val>
                                            <p:strVal val="4/3*#ppt_w"/>
                                          </p:val>
                                        </p:tav>
                                        <p:tav tm="100000">
                                          <p:val>
                                            <p:strVal val="#ppt_w"/>
                                          </p:val>
                                        </p:tav>
                                      </p:tavLst>
                                    </p:anim>
                                    <p:anim calcmode="lin" valueType="num">
                                      <p:cBhvr>
                                        <p:cTn id="60" dur="500" fill="hold"/>
                                        <p:tgtEl>
                                          <p:spTgt spid="43"/>
                                        </p:tgtEl>
                                        <p:attrNameLst>
                                          <p:attrName>ppt_h</p:attrName>
                                        </p:attrNameLst>
                                      </p:cBhvr>
                                      <p:tavLst>
                                        <p:tav tm="0">
                                          <p:val>
                                            <p:strVal val="4/3*#ppt_h"/>
                                          </p:val>
                                        </p:tav>
                                        <p:tav tm="100000">
                                          <p:val>
                                            <p:strVal val="#ppt_h"/>
                                          </p:val>
                                        </p:tav>
                                      </p:tavLst>
                                    </p:anim>
                                  </p:childTnLst>
                                </p:cTn>
                              </p:par>
                            </p:childTnLst>
                          </p:cTn>
                        </p:par>
                        <p:par>
                          <p:cTn id="61" fill="hold">
                            <p:stCondLst>
                              <p:cond delay="2000"/>
                            </p:stCondLst>
                            <p:childTnLst>
                              <p:par>
                                <p:cTn id="62" presetID="22" presetClass="entr" presetSubtype="8" fill="hold" grpId="0" nodeType="after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wipe(left)">
                                      <p:cBhvr>
                                        <p:cTn id="64" dur="500"/>
                                        <p:tgtEl>
                                          <p:spTgt spid="6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500"/>
                                        <p:tgtEl>
                                          <p:spTgt spid="69"/>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right)">
                                      <p:cBhvr>
                                        <p:cTn id="72" dur="500"/>
                                        <p:tgtEl>
                                          <p:spTgt spid="27"/>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right)">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500"/>
                                        <p:tgtEl>
                                          <p:spTgt spid="71"/>
                                        </p:tgtEl>
                                      </p:cBhvr>
                                    </p:animEffect>
                                  </p:childTnLst>
                                </p:cTn>
                              </p:par>
                              <p:par>
                                <p:cTn id="88" presetID="16" presetClass="entr" presetSubtype="37"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barn(outVertical)">
                                      <p:cBhvr>
                                        <p:cTn id="90" dur="500"/>
                                        <p:tgtEl>
                                          <p:spTgt spid="3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72"/>
                                        </p:tgtEl>
                                        <p:attrNameLst>
                                          <p:attrName>style.visibility</p:attrName>
                                        </p:attrNameLst>
                                      </p:cBhvr>
                                      <p:to>
                                        <p:strVal val="visible"/>
                                      </p:to>
                                    </p:set>
                                    <p:animEffect transition="in" filter="fade">
                                      <p:cBhvr>
                                        <p:cTn id="95" dur="500"/>
                                        <p:tgtEl>
                                          <p:spTgt spid="72"/>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left)">
                                      <p:cBhvr>
                                        <p:cTn id="98" dur="500"/>
                                        <p:tgtEl>
                                          <p:spTgt spid="3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wipe(left)">
                                      <p:cBhvr>
                                        <p:cTn id="10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20" grpId="0" animBg="1"/>
      <p:bldP spid="23" grpId="0" animBg="1"/>
      <p:bldP spid="24" grpId="0" animBg="1"/>
      <p:bldP spid="25" grpId="0" animBg="1"/>
      <p:bldP spid="29" grpId="0" animBg="1"/>
      <p:bldP spid="30" grpId="0" animBg="1"/>
      <p:bldP spid="69" grpId="0"/>
      <p:bldP spid="70" grpId="0"/>
      <p:bldP spid="71" grpId="0"/>
      <p:bldP spid="72" grpId="0"/>
      <p:bldP spid="73" grpId="0"/>
      <p:bldP spid="27" grpId="0"/>
      <p:bldP spid="28" grpId="0"/>
      <p:bldP spid="36" grpId="0"/>
      <p:bldP spid="37" grpId="0"/>
      <p:bldP spid="38"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5C60892-B76D-5C51-BD4A-C2D96242A15E}"/>
              </a:ext>
            </a:extLst>
          </p:cNvPr>
          <p:cNvGrpSpPr/>
          <p:nvPr/>
        </p:nvGrpSpPr>
        <p:grpSpPr>
          <a:xfrm>
            <a:off x="164079" y="1447799"/>
            <a:ext cx="4850370" cy="4299379"/>
            <a:chOff x="537029" y="1494971"/>
            <a:chExt cx="4949372" cy="3962400"/>
          </a:xfrm>
        </p:grpSpPr>
        <p:sp>
          <p:nvSpPr>
            <p:cNvPr id="13" name="TextBox 12">
              <a:extLst>
                <a:ext uri="{FF2B5EF4-FFF2-40B4-BE49-F238E27FC236}">
                  <a16:creationId xmlns:a16="http://schemas.microsoft.com/office/drawing/2014/main" id="{2BDBA7BE-D284-9216-1AA7-96D37FE583E6}"/>
                </a:ext>
              </a:extLst>
            </p:cNvPr>
            <p:cNvSpPr txBox="1"/>
            <p:nvPr/>
          </p:nvSpPr>
          <p:spPr>
            <a:xfrm>
              <a:off x="2655933" y="2386736"/>
              <a:ext cx="2809608" cy="24677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Online, </a:t>
              </a:r>
              <a:r>
                <a:rPr lang="en-US" sz="2800" dirty="0">
                  <a:solidFill>
                    <a:prstClr val="black"/>
                  </a:solidFill>
                  <a:latin typeface="Tw Cen MT" panose="020B0602020104020603" pitchFamily="34" charset="0"/>
                </a:rPr>
                <a:t>Open &amp; D</a:t>
              </a:r>
              <a:r>
                <a:rPr kumimoji="0" lang="en-US" sz="2800" b="0" i="0" u="none" strike="noStrike" kern="1200" cap="none" spc="0" normalizeH="0" baseline="0" noProof="0" dirty="0" err="1">
                  <a:ln>
                    <a:noFill/>
                  </a:ln>
                  <a:solidFill>
                    <a:prstClr val="black"/>
                  </a:solidFill>
                  <a:effectLst/>
                  <a:uLnTx/>
                  <a:uFillTx/>
                  <a:latin typeface="Tw Cen MT" panose="020B0602020104020603" pitchFamily="34" charset="0"/>
                  <a:ea typeface="+mn-ea"/>
                  <a:cs typeface="+mn-cs"/>
                </a:rPr>
                <a:t>istance</a:t>
              </a:r>
              <a:r>
                <a:rPr kumimoji="0" lang="en-US" sz="28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a:t>
              </a:r>
              <a:r>
                <a:rPr lang="en-US" sz="2800" dirty="0">
                  <a:solidFill>
                    <a:prstClr val="black"/>
                  </a:solidFill>
                  <a:latin typeface="Tw Cen MT" panose="020B0602020104020603" pitchFamily="34" charset="0"/>
                </a:rPr>
                <a:t>L</a:t>
              </a:r>
              <a:r>
                <a:rPr kumimoji="0" lang="en-US" sz="28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earning Degrees are equivalent to those obtained conventionally.</a:t>
              </a:r>
            </a:p>
          </p:txBody>
        </p:sp>
        <p:sp>
          <p:nvSpPr>
            <p:cNvPr id="14" name="Rectangle 13">
              <a:extLst>
                <a:ext uri="{FF2B5EF4-FFF2-40B4-BE49-F238E27FC236}">
                  <a16:creationId xmlns:a16="http://schemas.microsoft.com/office/drawing/2014/main" id="{3B97B899-7D15-DB1E-DD79-B45FFB1341D7}"/>
                </a:ext>
              </a:extLst>
            </p:cNvPr>
            <p:cNvSpPr/>
            <p:nvPr/>
          </p:nvSpPr>
          <p:spPr>
            <a:xfrm>
              <a:off x="537029" y="1494971"/>
              <a:ext cx="4949372" cy="3962400"/>
            </a:xfrm>
            <a:prstGeom prst="rect">
              <a:avLst/>
            </a:prstGeom>
            <a:noFill/>
            <a:ln w="28575">
              <a:solidFill>
                <a:srgbClr val="F68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C52DEB56-BA3D-2458-87DB-98C2E10DC008}"/>
              </a:ext>
            </a:extLst>
          </p:cNvPr>
          <p:cNvSpPr/>
          <p:nvPr/>
        </p:nvSpPr>
        <p:spPr>
          <a:xfrm>
            <a:off x="295018" y="0"/>
            <a:ext cx="197746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89E4A07-2D72-C98A-E6DF-C9480EC55B79}"/>
              </a:ext>
            </a:extLst>
          </p:cNvPr>
          <p:cNvGrpSpPr/>
          <p:nvPr/>
        </p:nvGrpSpPr>
        <p:grpSpPr>
          <a:xfrm>
            <a:off x="440247" y="1619642"/>
            <a:ext cx="1679013" cy="3618716"/>
            <a:chOff x="748509" y="564594"/>
            <a:chExt cx="1679013" cy="3618716"/>
          </a:xfrm>
        </p:grpSpPr>
        <p:pic>
          <p:nvPicPr>
            <p:cNvPr id="17" name="Picture 2" descr="University Grants Commission (India) - Wikipedia">
              <a:extLst>
                <a:ext uri="{FF2B5EF4-FFF2-40B4-BE49-F238E27FC236}">
                  <a16:creationId xmlns:a16="http://schemas.microsoft.com/office/drawing/2014/main" id="{FF78EDC2-B7D8-7625-5FE8-D6D777DE772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48509" y="564594"/>
              <a:ext cx="1670620" cy="1813973"/>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6565A9B-68A3-1A31-F1FC-F633F4C63279}"/>
                </a:ext>
              </a:extLst>
            </p:cNvPr>
            <p:cNvGrpSpPr/>
            <p:nvPr/>
          </p:nvGrpSpPr>
          <p:grpSpPr>
            <a:xfrm>
              <a:off x="756505" y="2674689"/>
              <a:ext cx="1671017" cy="1508621"/>
              <a:chOff x="901535" y="3323109"/>
              <a:chExt cx="1671017" cy="1508621"/>
            </a:xfrm>
          </p:grpSpPr>
          <p:sp>
            <p:nvSpPr>
              <p:cNvPr id="18" name="TextBox 17">
                <a:extLst>
                  <a:ext uri="{FF2B5EF4-FFF2-40B4-BE49-F238E27FC236}">
                    <a16:creationId xmlns:a16="http://schemas.microsoft.com/office/drawing/2014/main" id="{38E572C3-3C97-0C8C-4754-395F615504F8}"/>
                  </a:ext>
                </a:extLst>
              </p:cNvPr>
              <p:cNvSpPr txBox="1"/>
              <p:nvPr/>
            </p:nvSpPr>
            <p:spPr>
              <a:xfrm>
                <a:off x="917924" y="3323109"/>
                <a:ext cx="165462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Tw Cen MT Condensed Extra Bold" panose="020B0803020202020204" pitchFamily="34" charset="0"/>
                    <a:ea typeface="+mn-ea"/>
                    <a:cs typeface="+mn-cs"/>
                  </a:rPr>
                  <a:t>UGC</a:t>
                </a:r>
                <a:endParaRPr kumimoji="0" lang="en-US" sz="1800" b="0" i="0" u="none" strike="noStrike" kern="1200" cap="none" spc="0" normalizeH="0" baseline="0" noProof="0" dirty="0">
                  <a:ln>
                    <a:noFill/>
                  </a:ln>
                  <a:solidFill>
                    <a:prstClr val="black"/>
                  </a:solidFill>
                  <a:effectLst/>
                  <a:uLnTx/>
                  <a:uFillTx/>
                  <a:latin typeface="Tw Cen MT Condensed Extra Bold" panose="020B0803020202020204" pitchFamily="34" charset="0"/>
                  <a:ea typeface="+mn-ea"/>
                  <a:cs typeface="+mn-cs"/>
                </a:endParaRPr>
              </a:p>
            </p:txBody>
          </p:sp>
          <p:sp>
            <p:nvSpPr>
              <p:cNvPr id="22" name="TextBox 21">
                <a:extLst>
                  <a:ext uri="{FF2B5EF4-FFF2-40B4-BE49-F238E27FC236}">
                    <a16:creationId xmlns:a16="http://schemas.microsoft.com/office/drawing/2014/main" id="{65ECE7AA-C4E5-A41E-33C3-62BD5AA2242A}"/>
                  </a:ext>
                </a:extLst>
              </p:cNvPr>
              <p:cNvSpPr txBox="1"/>
              <p:nvPr/>
            </p:nvSpPr>
            <p:spPr>
              <a:xfrm>
                <a:off x="901535" y="4308510"/>
                <a:ext cx="165462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University Grant Commission</a:t>
                </a:r>
                <a:endParaRPr kumimoji="0" lang="en-US" sz="3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grpSp>
      </p:grpSp>
      <p:sp>
        <p:nvSpPr>
          <p:cNvPr id="2" name="TextBox 1">
            <a:extLst>
              <a:ext uri="{FF2B5EF4-FFF2-40B4-BE49-F238E27FC236}">
                <a16:creationId xmlns:a16="http://schemas.microsoft.com/office/drawing/2014/main" id="{2727AEBD-3618-7F4D-3138-C2977F4DF1FF}"/>
              </a:ext>
            </a:extLst>
          </p:cNvPr>
          <p:cNvSpPr txBox="1"/>
          <p:nvPr/>
        </p:nvSpPr>
        <p:spPr>
          <a:xfrm>
            <a:off x="3411059" y="1692128"/>
            <a:ext cx="4191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1" u="none" strike="noStrike" kern="1200" cap="none" spc="0" normalizeH="0" baseline="0" noProof="0" dirty="0">
                <a:ln>
                  <a:noFill/>
                </a:ln>
                <a:solidFill>
                  <a:prstClr val="black"/>
                </a:solidFill>
                <a:effectLst/>
                <a:uLnTx/>
                <a:uFillTx/>
                <a:latin typeface="Tw Cen MT" panose="020B0602020104020603" pitchFamily="34" charset="0"/>
                <a:ea typeface="+mn-ea"/>
                <a:cs typeface="Times New Roman" panose="02020603050405020304" pitchFamily="18" charset="0"/>
              </a:rPr>
              <a:t>“</a:t>
            </a:r>
          </a:p>
        </p:txBody>
      </p:sp>
      <p:sp>
        <p:nvSpPr>
          <p:cNvPr id="3" name="TextBox 2">
            <a:extLst>
              <a:ext uri="{FF2B5EF4-FFF2-40B4-BE49-F238E27FC236}">
                <a16:creationId xmlns:a16="http://schemas.microsoft.com/office/drawing/2014/main" id="{233F4A9B-D8F6-2573-A43E-31308736F21A}"/>
              </a:ext>
            </a:extLst>
          </p:cNvPr>
          <p:cNvSpPr txBox="1"/>
          <p:nvPr/>
        </p:nvSpPr>
        <p:spPr>
          <a:xfrm flipV="1">
            <a:off x="3411059" y="4319251"/>
            <a:ext cx="4191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1" u="none" strike="noStrike" kern="1200" cap="none" spc="0" normalizeH="0" baseline="0" noProof="0" dirty="0">
                <a:ln>
                  <a:noFill/>
                </a:ln>
                <a:solidFill>
                  <a:prstClr val="black"/>
                </a:solidFill>
                <a:effectLst/>
                <a:uLnTx/>
                <a:uFillTx/>
                <a:latin typeface="Tw Cen MT" panose="020B0602020104020603" pitchFamily="34" charset="0"/>
                <a:ea typeface="+mn-ea"/>
                <a:cs typeface="Times New Roman" panose="02020603050405020304" pitchFamily="18" charset="0"/>
              </a:rPr>
              <a:t>“</a:t>
            </a:r>
          </a:p>
        </p:txBody>
      </p:sp>
      <p:grpSp>
        <p:nvGrpSpPr>
          <p:cNvPr id="9" name="Group 8">
            <a:extLst>
              <a:ext uri="{FF2B5EF4-FFF2-40B4-BE49-F238E27FC236}">
                <a16:creationId xmlns:a16="http://schemas.microsoft.com/office/drawing/2014/main" id="{7ED3A68F-AA24-8685-34D5-C32C6C97F7A1}"/>
              </a:ext>
            </a:extLst>
          </p:cNvPr>
          <p:cNvGrpSpPr/>
          <p:nvPr/>
        </p:nvGrpSpPr>
        <p:grpSpPr>
          <a:xfrm>
            <a:off x="5275304" y="1486679"/>
            <a:ext cx="3245881" cy="3698671"/>
            <a:chOff x="5275304" y="1711530"/>
            <a:chExt cx="3245881" cy="3698671"/>
          </a:xfrm>
        </p:grpSpPr>
        <p:sp>
          <p:nvSpPr>
            <p:cNvPr id="5" name="Rectangle 4">
              <a:extLst>
                <a:ext uri="{FF2B5EF4-FFF2-40B4-BE49-F238E27FC236}">
                  <a16:creationId xmlns:a16="http://schemas.microsoft.com/office/drawing/2014/main" id="{E569708F-8845-DBB4-858D-2A791D8F8A1A}"/>
                </a:ext>
              </a:extLst>
            </p:cNvPr>
            <p:cNvSpPr/>
            <p:nvPr/>
          </p:nvSpPr>
          <p:spPr>
            <a:xfrm>
              <a:off x="5275304" y="1711530"/>
              <a:ext cx="3245881" cy="3698671"/>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39CEFA1-8869-8485-DC7D-2418D0D5BB22}"/>
                </a:ext>
              </a:extLst>
            </p:cNvPr>
            <p:cNvPicPr>
              <a:picLocks noChangeAspect="1"/>
            </p:cNvPicPr>
            <p:nvPr/>
          </p:nvPicPr>
          <p:blipFill>
            <a:blip r:embed="rId4"/>
            <a:stretch>
              <a:fillRect/>
            </a:stretch>
          </p:blipFill>
          <p:spPr>
            <a:xfrm>
              <a:off x="5420529" y="1833694"/>
              <a:ext cx="2955429" cy="3454342"/>
            </a:xfrm>
            <a:prstGeom prst="rect">
              <a:avLst/>
            </a:prstGeom>
          </p:spPr>
        </p:pic>
      </p:grpSp>
      <p:sp>
        <p:nvSpPr>
          <p:cNvPr id="11" name="Rectangle 10">
            <a:extLst>
              <a:ext uri="{FF2B5EF4-FFF2-40B4-BE49-F238E27FC236}">
                <a16:creationId xmlns:a16="http://schemas.microsoft.com/office/drawing/2014/main" id="{39DD6813-142A-D692-25B5-D8C1F4191BBD}"/>
              </a:ext>
            </a:extLst>
          </p:cNvPr>
          <p:cNvSpPr/>
          <p:nvPr/>
        </p:nvSpPr>
        <p:spPr>
          <a:xfrm>
            <a:off x="8782040" y="1514412"/>
            <a:ext cx="3245881" cy="3698671"/>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06513A65-1124-E3F5-B9A8-DA5957CB822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11771" y="1636576"/>
            <a:ext cx="2985211" cy="3454342"/>
          </a:xfrm>
          <a:prstGeom prst="rect">
            <a:avLst/>
          </a:prstGeom>
        </p:spPr>
      </p:pic>
      <p:sp>
        <p:nvSpPr>
          <p:cNvPr id="19" name="TextBox 18">
            <a:extLst>
              <a:ext uri="{FF2B5EF4-FFF2-40B4-BE49-F238E27FC236}">
                <a16:creationId xmlns:a16="http://schemas.microsoft.com/office/drawing/2014/main" id="{AA6FF5E5-0FF1-E1C3-86FD-368D68916367}"/>
              </a:ext>
            </a:extLst>
          </p:cNvPr>
          <p:cNvSpPr txBox="1"/>
          <p:nvPr/>
        </p:nvSpPr>
        <p:spPr>
          <a:xfrm>
            <a:off x="5241733" y="5337494"/>
            <a:ext cx="673773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masis MT Pro Black" panose="02040A04050005020304" pitchFamily="18" charset="0"/>
                <a:ea typeface="+mn-ea"/>
                <a:cs typeface="+mn-cs"/>
              </a:rPr>
              <a:t>UGC notifications on the equivalency of Online/ </a:t>
            </a:r>
            <a:r>
              <a:rPr lang="en-US" sz="1400" b="1" dirty="0">
                <a:solidFill>
                  <a:prstClr val="black"/>
                </a:solidFill>
                <a:latin typeface="Amasis MT Pro Black" panose="02040A04050005020304" pitchFamily="18" charset="0"/>
              </a:rPr>
              <a:t>Open &amp; D</a:t>
            </a:r>
            <a:r>
              <a:rPr kumimoji="0" lang="en-US" sz="1400" b="1" i="0" u="none" strike="noStrike" kern="1200" cap="none" spc="0" normalizeH="0" baseline="0" noProof="0" dirty="0" err="1">
                <a:ln>
                  <a:noFill/>
                </a:ln>
                <a:solidFill>
                  <a:prstClr val="black"/>
                </a:solidFill>
                <a:effectLst/>
                <a:uLnTx/>
                <a:uFillTx/>
                <a:latin typeface="Amasis MT Pro Black" panose="02040A04050005020304" pitchFamily="18" charset="0"/>
                <a:ea typeface="+mn-ea"/>
                <a:cs typeface="+mn-cs"/>
              </a:rPr>
              <a:t>istance</a:t>
            </a:r>
            <a:r>
              <a:rPr kumimoji="0" lang="en-US" sz="1400" b="1" i="0" u="none" strike="noStrike" kern="1200" cap="none" spc="0" normalizeH="0" baseline="0" noProof="0" dirty="0">
                <a:ln>
                  <a:noFill/>
                </a:ln>
                <a:solidFill>
                  <a:prstClr val="black"/>
                </a:solidFill>
                <a:effectLst/>
                <a:uLnTx/>
                <a:uFillTx/>
                <a:latin typeface="Amasis MT Pro Black" panose="02040A04050005020304" pitchFamily="18" charset="0"/>
                <a:ea typeface="+mn-ea"/>
                <a:cs typeface="+mn-cs"/>
              </a:rPr>
              <a:t> Learning Degrees with regular programs. Dated 02 Sept. 2022 and 23 Feb. 2018 </a:t>
            </a:r>
          </a:p>
        </p:txBody>
      </p:sp>
      <p:sp>
        <p:nvSpPr>
          <p:cNvPr id="6" name="Flowchart: Connector 5">
            <a:extLst>
              <a:ext uri="{FF2B5EF4-FFF2-40B4-BE49-F238E27FC236}">
                <a16:creationId xmlns:a16="http://schemas.microsoft.com/office/drawing/2014/main" id="{B1C8ABDF-5C38-C4B8-B9C6-15F7B9808542}"/>
              </a:ext>
            </a:extLst>
          </p:cNvPr>
          <p:cNvSpPr/>
          <p:nvPr/>
        </p:nvSpPr>
        <p:spPr>
          <a:xfrm>
            <a:off x="10991176"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C091ED6-4210-5DE4-DAF6-8A2416A102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7270F-4E7D-45C6-A0C5-24ACB8A2A32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249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D38E09-BB4B-9101-57B5-97C39471669E}"/>
              </a:ext>
            </a:extLst>
          </p:cNvPr>
          <p:cNvSpPr/>
          <p:nvPr/>
        </p:nvSpPr>
        <p:spPr>
          <a:xfrm>
            <a:off x="5338916" y="0"/>
            <a:ext cx="6853084"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F5C60892-B76D-5C51-BD4A-C2D96242A15E}"/>
              </a:ext>
            </a:extLst>
          </p:cNvPr>
          <p:cNvGrpSpPr/>
          <p:nvPr/>
        </p:nvGrpSpPr>
        <p:grpSpPr>
          <a:xfrm>
            <a:off x="164079" y="1447799"/>
            <a:ext cx="4850370" cy="4299379"/>
            <a:chOff x="537029" y="1494971"/>
            <a:chExt cx="4949372" cy="3962400"/>
          </a:xfrm>
        </p:grpSpPr>
        <p:sp>
          <p:nvSpPr>
            <p:cNvPr id="13" name="TextBox 12">
              <a:extLst>
                <a:ext uri="{FF2B5EF4-FFF2-40B4-BE49-F238E27FC236}">
                  <a16:creationId xmlns:a16="http://schemas.microsoft.com/office/drawing/2014/main" id="{2BDBA7BE-D284-9216-1AA7-96D37FE583E6}"/>
                </a:ext>
              </a:extLst>
            </p:cNvPr>
            <p:cNvSpPr txBox="1"/>
            <p:nvPr/>
          </p:nvSpPr>
          <p:spPr>
            <a:xfrm>
              <a:off x="2655933" y="2386736"/>
              <a:ext cx="2809608" cy="24677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Online, Open &amp; Distance </a:t>
              </a:r>
              <a:r>
                <a:rPr lang="en-US" sz="2800" dirty="0">
                  <a:solidFill>
                    <a:prstClr val="black"/>
                  </a:solidFill>
                  <a:latin typeface="Tw Cen MT" panose="020B0602020104020603" pitchFamily="34" charset="0"/>
                </a:rPr>
                <a:t>L</a:t>
              </a:r>
              <a:r>
                <a:rPr kumimoji="0" lang="en-US" sz="28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earning Degrees are equivalent to those obtained conventionally.</a:t>
              </a:r>
            </a:p>
          </p:txBody>
        </p:sp>
        <p:sp>
          <p:nvSpPr>
            <p:cNvPr id="14" name="Rectangle 13">
              <a:extLst>
                <a:ext uri="{FF2B5EF4-FFF2-40B4-BE49-F238E27FC236}">
                  <a16:creationId xmlns:a16="http://schemas.microsoft.com/office/drawing/2014/main" id="{3B97B899-7D15-DB1E-DD79-B45FFB1341D7}"/>
                </a:ext>
              </a:extLst>
            </p:cNvPr>
            <p:cNvSpPr/>
            <p:nvPr/>
          </p:nvSpPr>
          <p:spPr>
            <a:xfrm>
              <a:off x="537029" y="1494971"/>
              <a:ext cx="4949372" cy="3962400"/>
            </a:xfrm>
            <a:prstGeom prst="rect">
              <a:avLst/>
            </a:prstGeom>
            <a:noFill/>
            <a:ln w="28575">
              <a:solidFill>
                <a:srgbClr val="F68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C52DEB56-BA3D-2458-87DB-98C2E10DC008}"/>
              </a:ext>
            </a:extLst>
          </p:cNvPr>
          <p:cNvSpPr/>
          <p:nvPr/>
        </p:nvSpPr>
        <p:spPr>
          <a:xfrm>
            <a:off x="295018" y="0"/>
            <a:ext cx="197746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89E4A07-2D72-C98A-E6DF-C9480EC55B79}"/>
              </a:ext>
            </a:extLst>
          </p:cNvPr>
          <p:cNvGrpSpPr/>
          <p:nvPr/>
        </p:nvGrpSpPr>
        <p:grpSpPr>
          <a:xfrm>
            <a:off x="440247" y="1619642"/>
            <a:ext cx="1679013" cy="3618716"/>
            <a:chOff x="748509" y="564594"/>
            <a:chExt cx="1679013" cy="3618716"/>
          </a:xfrm>
        </p:grpSpPr>
        <p:pic>
          <p:nvPicPr>
            <p:cNvPr id="17" name="Picture 2" descr="University Grants Commission (India) - Wikipedia">
              <a:extLst>
                <a:ext uri="{FF2B5EF4-FFF2-40B4-BE49-F238E27FC236}">
                  <a16:creationId xmlns:a16="http://schemas.microsoft.com/office/drawing/2014/main" id="{FF78EDC2-B7D8-7625-5FE8-D6D777DE772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48509" y="564594"/>
              <a:ext cx="1670620" cy="1813973"/>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6565A9B-68A3-1A31-F1FC-F633F4C63279}"/>
                </a:ext>
              </a:extLst>
            </p:cNvPr>
            <p:cNvGrpSpPr/>
            <p:nvPr/>
          </p:nvGrpSpPr>
          <p:grpSpPr>
            <a:xfrm>
              <a:off x="756505" y="2674689"/>
              <a:ext cx="1671017" cy="1508621"/>
              <a:chOff x="901535" y="3323109"/>
              <a:chExt cx="1671017" cy="1508621"/>
            </a:xfrm>
          </p:grpSpPr>
          <p:sp>
            <p:nvSpPr>
              <p:cNvPr id="18" name="TextBox 17">
                <a:extLst>
                  <a:ext uri="{FF2B5EF4-FFF2-40B4-BE49-F238E27FC236}">
                    <a16:creationId xmlns:a16="http://schemas.microsoft.com/office/drawing/2014/main" id="{38E572C3-3C97-0C8C-4754-395F615504F8}"/>
                  </a:ext>
                </a:extLst>
              </p:cNvPr>
              <p:cNvSpPr txBox="1"/>
              <p:nvPr/>
            </p:nvSpPr>
            <p:spPr>
              <a:xfrm>
                <a:off x="917924" y="3323109"/>
                <a:ext cx="165462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Tw Cen MT Condensed Extra Bold" panose="020B0803020202020204" pitchFamily="34" charset="0"/>
                    <a:ea typeface="+mn-ea"/>
                    <a:cs typeface="+mn-cs"/>
                  </a:rPr>
                  <a:t>UGC</a:t>
                </a:r>
                <a:endParaRPr kumimoji="0" lang="en-US" sz="1800" b="0" i="0" u="none" strike="noStrike" kern="1200" cap="none" spc="0" normalizeH="0" baseline="0" noProof="0" dirty="0">
                  <a:ln>
                    <a:noFill/>
                  </a:ln>
                  <a:solidFill>
                    <a:prstClr val="black"/>
                  </a:solidFill>
                  <a:effectLst/>
                  <a:uLnTx/>
                  <a:uFillTx/>
                  <a:latin typeface="Tw Cen MT Condensed Extra Bold" panose="020B0803020202020204" pitchFamily="34" charset="0"/>
                  <a:ea typeface="+mn-ea"/>
                  <a:cs typeface="+mn-cs"/>
                </a:endParaRPr>
              </a:p>
            </p:txBody>
          </p:sp>
          <p:sp>
            <p:nvSpPr>
              <p:cNvPr id="22" name="TextBox 21">
                <a:extLst>
                  <a:ext uri="{FF2B5EF4-FFF2-40B4-BE49-F238E27FC236}">
                    <a16:creationId xmlns:a16="http://schemas.microsoft.com/office/drawing/2014/main" id="{65ECE7AA-C4E5-A41E-33C3-62BD5AA2242A}"/>
                  </a:ext>
                </a:extLst>
              </p:cNvPr>
              <p:cNvSpPr txBox="1"/>
              <p:nvPr/>
            </p:nvSpPr>
            <p:spPr>
              <a:xfrm>
                <a:off x="901535" y="4308510"/>
                <a:ext cx="165462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University Grant Commission</a:t>
                </a:r>
                <a:endParaRPr kumimoji="0" lang="en-US" sz="3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grpSp>
      </p:grpSp>
      <p:sp>
        <p:nvSpPr>
          <p:cNvPr id="2" name="TextBox 1">
            <a:extLst>
              <a:ext uri="{FF2B5EF4-FFF2-40B4-BE49-F238E27FC236}">
                <a16:creationId xmlns:a16="http://schemas.microsoft.com/office/drawing/2014/main" id="{2727AEBD-3618-7F4D-3138-C2977F4DF1FF}"/>
              </a:ext>
            </a:extLst>
          </p:cNvPr>
          <p:cNvSpPr txBox="1"/>
          <p:nvPr/>
        </p:nvSpPr>
        <p:spPr>
          <a:xfrm>
            <a:off x="3411059" y="1692128"/>
            <a:ext cx="4191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1" u="none" strike="noStrike" kern="1200" cap="none" spc="0" normalizeH="0" baseline="0" noProof="0" dirty="0">
                <a:ln>
                  <a:noFill/>
                </a:ln>
                <a:solidFill>
                  <a:prstClr val="black"/>
                </a:solidFill>
                <a:effectLst/>
                <a:uLnTx/>
                <a:uFillTx/>
                <a:latin typeface="Tw Cen MT" panose="020B0602020104020603" pitchFamily="34" charset="0"/>
                <a:ea typeface="+mn-ea"/>
                <a:cs typeface="Times New Roman" panose="02020603050405020304" pitchFamily="18" charset="0"/>
              </a:rPr>
              <a:t>“</a:t>
            </a:r>
          </a:p>
        </p:txBody>
      </p:sp>
      <p:sp>
        <p:nvSpPr>
          <p:cNvPr id="3" name="TextBox 2">
            <a:extLst>
              <a:ext uri="{FF2B5EF4-FFF2-40B4-BE49-F238E27FC236}">
                <a16:creationId xmlns:a16="http://schemas.microsoft.com/office/drawing/2014/main" id="{233F4A9B-D8F6-2573-A43E-31308736F21A}"/>
              </a:ext>
            </a:extLst>
          </p:cNvPr>
          <p:cNvSpPr txBox="1"/>
          <p:nvPr/>
        </p:nvSpPr>
        <p:spPr>
          <a:xfrm flipV="1">
            <a:off x="3411059" y="4329411"/>
            <a:ext cx="4191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1" u="none" strike="noStrike" kern="1200" cap="none" spc="0" normalizeH="0" baseline="0" noProof="0" dirty="0">
                <a:ln>
                  <a:noFill/>
                </a:ln>
                <a:solidFill>
                  <a:prstClr val="black"/>
                </a:solidFill>
                <a:effectLst/>
                <a:uLnTx/>
                <a:uFillTx/>
                <a:latin typeface="Tw Cen MT" panose="020B0602020104020603" pitchFamily="34" charset="0"/>
                <a:ea typeface="+mn-ea"/>
                <a:cs typeface="Times New Roman" panose="02020603050405020304" pitchFamily="18" charset="0"/>
              </a:rPr>
              <a:t>“</a:t>
            </a:r>
          </a:p>
        </p:txBody>
      </p:sp>
      <p:sp>
        <p:nvSpPr>
          <p:cNvPr id="7" name="TextBox 6">
            <a:extLst>
              <a:ext uri="{FF2B5EF4-FFF2-40B4-BE49-F238E27FC236}">
                <a16:creationId xmlns:a16="http://schemas.microsoft.com/office/drawing/2014/main" id="{5B9BDAEC-9912-EBFE-EDEA-FDC21FA0C06B}"/>
              </a:ext>
            </a:extLst>
          </p:cNvPr>
          <p:cNvSpPr txBox="1"/>
          <p:nvPr/>
        </p:nvSpPr>
        <p:spPr>
          <a:xfrm>
            <a:off x="5636284" y="582323"/>
            <a:ext cx="6091084" cy="569335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ED7D31"/>
              </a:buClr>
              <a:buSzPts val="4800"/>
              <a:buFontTx/>
              <a:buNone/>
              <a:tabLst/>
              <a:defRPr/>
            </a:pPr>
            <a:r>
              <a:rPr kumimoji="0" lang="en-IN" sz="1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Refer Page 79 – Part VI – </a:t>
            </a: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MISCELLANEOUS - </a:t>
            </a:r>
            <a:r>
              <a:rPr kumimoji="0" lang="en-IN" sz="1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Point 22 </a:t>
            </a:r>
            <a:r>
              <a:rPr kumimoji="0" lang="en-GB" sz="1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of  UGC (ODL and Online) regulations, 2020</a:t>
            </a:r>
          </a:p>
          <a:p>
            <a:pPr marL="0" marR="0" lvl="0" indent="0" algn="l" defTabSz="914400" rtl="0" eaLnBrk="1" fontAlgn="auto" latinLnBrk="0" hangingPunct="1">
              <a:lnSpc>
                <a:spcPct val="90000"/>
              </a:lnSpc>
              <a:spcBef>
                <a:spcPts val="0"/>
              </a:spcBef>
              <a:spcAft>
                <a:spcPts val="0"/>
              </a:spcAft>
              <a:buClr>
                <a:srgbClr val="ED7D31"/>
              </a:buClr>
              <a:buSzPts val="4800"/>
              <a:buFontTx/>
              <a:buNone/>
              <a:tabLst/>
              <a:defRPr/>
            </a:pPr>
            <a:endParaRPr kumimoji="0" lang="en-GB" sz="1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50000"/>
              </a:lnSpc>
              <a:spcBef>
                <a:spcPts val="0"/>
              </a:spcBef>
              <a:spcAft>
                <a:spcPts val="0"/>
              </a:spcAft>
              <a:buClr>
                <a:srgbClr val="ED7D31"/>
              </a:buClr>
              <a:buSzPts val="4800"/>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“Equivalence of qualification acquired through Conventional or </a:t>
            </a:r>
            <a:r>
              <a:rPr kumimoji="0" lang="en-US" sz="1800" b="1" i="0" u="none" strike="noStrike" kern="1200" cap="none" spc="0" normalizeH="0" baseline="0" noProof="0" dirty="0">
                <a:ln>
                  <a:noFill/>
                </a:ln>
                <a:solidFill>
                  <a:srgbClr val="FF0000"/>
                </a:solidFill>
                <a:effectLst/>
                <a:uLnTx/>
                <a:uFillTx/>
                <a:latin typeface="Times New Roman" pitchFamily="18" charset="0"/>
                <a:ea typeface="+mn-ea"/>
                <a:cs typeface="Times New Roman" pitchFamily="18" charset="0"/>
              </a:rPr>
              <a:t>Open and Distance Learning</a:t>
            </a: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and </a:t>
            </a:r>
            <a:r>
              <a:rPr kumimoji="0" lang="en-US" sz="1800" b="1" i="0" u="none" strike="noStrike" kern="1200" cap="none" spc="0" normalizeH="0" baseline="0" noProof="0" dirty="0">
                <a:ln>
                  <a:noFill/>
                </a:ln>
                <a:solidFill>
                  <a:srgbClr val="FF0000"/>
                </a:solidFill>
                <a:effectLst/>
                <a:uLnTx/>
                <a:uFillTx/>
                <a:latin typeface="Times New Roman" pitchFamily="18" charset="0"/>
                <a:ea typeface="+mn-ea"/>
                <a:cs typeface="Times New Roman" pitchFamily="18" charset="0"/>
              </a:rPr>
              <a:t>Online</a:t>
            </a: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modes.─</a:t>
            </a: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Degrees at undergraduate and postgraduate levels in conformity with UGC notification on Specification of Degrees, 2014, and post-graduate diplomas awarded through Open and Distance Learning mode and/or Online mode by Higher Educational Institutions, recognized by the Commission under these regulations, shall be treated as equivalent to the corresponding awards of the Degrees at undergraduate and postgraduate level and post-graduate diplomas offered through conventional mode.”</a:t>
            </a:r>
          </a:p>
        </p:txBody>
      </p:sp>
      <p:sp>
        <p:nvSpPr>
          <p:cNvPr id="5" name="Flowchart: Connector 4">
            <a:extLst>
              <a:ext uri="{FF2B5EF4-FFF2-40B4-BE49-F238E27FC236}">
                <a16:creationId xmlns:a16="http://schemas.microsoft.com/office/drawing/2014/main" id="{2F9AE644-B162-B7DA-8098-66CE82266685}"/>
              </a:ext>
            </a:extLst>
          </p:cNvPr>
          <p:cNvSpPr/>
          <p:nvPr/>
        </p:nvSpPr>
        <p:spPr>
          <a:xfrm>
            <a:off x="10991176" y="6296341"/>
            <a:ext cx="457200" cy="457200"/>
          </a:xfrm>
          <a:prstGeom prst="flowChartConnector">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BF2C45B-7628-5CE2-2221-39CEDB0CB8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7270F-4E7D-45C6-A0C5-24ACB8A2A32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58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3410</TotalTime>
  <Words>1977</Words>
  <Application>Microsoft Office PowerPoint</Application>
  <PresentationFormat>Widescreen</PresentationFormat>
  <Paragraphs>225</Paragraphs>
  <Slides>22</Slides>
  <Notes>0</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22</vt:i4>
      </vt:variant>
    </vt:vector>
  </HeadingPairs>
  <TitlesOfParts>
    <vt:vector size="39" baseType="lpstr">
      <vt:lpstr>ADLaM Display</vt:lpstr>
      <vt:lpstr>Amasis MT Pro Black</vt:lpstr>
      <vt:lpstr>Arial</vt:lpstr>
      <vt:lpstr>Arial Black</vt:lpstr>
      <vt:lpstr>Bahnschrift</vt:lpstr>
      <vt:lpstr>Bahnschrift SemiBold</vt:lpstr>
      <vt:lpstr>Calibri</vt:lpstr>
      <vt:lpstr>Calibri Light</vt:lpstr>
      <vt:lpstr>Sitka Heading Semibold</vt:lpstr>
      <vt:lpstr>Sitka Text</vt:lpstr>
      <vt:lpstr>Times New Roman</vt:lpstr>
      <vt:lpstr>Tw Cen MT</vt:lpstr>
      <vt:lpstr>Tw Cen MT Condensed</vt:lpstr>
      <vt:lpstr>Tw Cen MT Condensed Extra Bold</vt:lpstr>
      <vt:lpstr>Office Theme</vt:lpstr>
      <vt:lpstr>1_Office Theme</vt:lpstr>
      <vt:lpstr>2_Office Theme</vt:lpstr>
      <vt:lpstr>PowerPoint Presentation</vt:lpstr>
      <vt:lpstr>3 ‘D’ Approach</vt:lpstr>
      <vt:lpstr>The Desire</vt:lpstr>
      <vt:lpstr>The Desire</vt:lpstr>
      <vt:lpstr>PowerPoint Presentation</vt:lpstr>
      <vt:lpstr>The Delivery</vt:lpstr>
      <vt:lpstr>Online Degrees A pivotal embarkment</vt:lpstr>
      <vt:lpstr>PowerPoint Presentation</vt:lpstr>
      <vt:lpstr>PowerPoint Presentation</vt:lpstr>
      <vt:lpstr>Addressing the Gap</vt:lpstr>
      <vt:lpstr>PowerPoint Presentation</vt:lpstr>
      <vt:lpstr>OUR USPs</vt:lpstr>
      <vt:lpstr>OUR USPs</vt:lpstr>
      <vt:lpstr>OUR USPs</vt:lpstr>
      <vt:lpstr>OUR USPs</vt:lpstr>
      <vt:lpstr>OUR USPs</vt:lpstr>
      <vt:lpstr>Two-third of the Earth is covered by water The rest by LPU Community!</vt:lpstr>
      <vt:lpstr>PowerPoint Presentation</vt:lpstr>
      <vt:lpstr>PowerPoint Presentation</vt:lpstr>
      <vt:lpstr>We have students working in</vt:lpstr>
      <vt:lpstr>Let's Collaborate</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video recording 1</dc:creator>
  <cp:lastModifiedBy>video recording 1</cp:lastModifiedBy>
  <cp:revision>40</cp:revision>
  <dcterms:created xsi:type="dcterms:W3CDTF">2023-01-18T06:35:56Z</dcterms:created>
  <dcterms:modified xsi:type="dcterms:W3CDTF">2023-08-08T10:25:20Z</dcterms:modified>
</cp:coreProperties>
</file>